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4"/>
  </p:notesMasterIdLst>
  <p:handoutMasterIdLst>
    <p:handoutMasterId r:id="rId25"/>
  </p:handoutMasterIdLst>
  <p:sldIdLst>
    <p:sldId id="285" r:id="rId2"/>
    <p:sldId id="256" r:id="rId3"/>
    <p:sldId id="257" r:id="rId4"/>
    <p:sldId id="271" r:id="rId5"/>
    <p:sldId id="258" r:id="rId6"/>
    <p:sldId id="272" r:id="rId7"/>
    <p:sldId id="275" r:id="rId8"/>
    <p:sldId id="273" r:id="rId9"/>
    <p:sldId id="262" r:id="rId10"/>
    <p:sldId id="277" r:id="rId11"/>
    <p:sldId id="263" r:id="rId12"/>
    <p:sldId id="278" r:id="rId13"/>
    <p:sldId id="264" r:id="rId14"/>
    <p:sldId id="283" r:id="rId15"/>
    <p:sldId id="279" r:id="rId16"/>
    <p:sldId id="280" r:id="rId17"/>
    <p:sldId id="284" r:id="rId18"/>
    <p:sldId id="281" r:id="rId19"/>
    <p:sldId id="282" r:id="rId20"/>
    <p:sldId id="267" r:id="rId21"/>
    <p:sldId id="274" r:id="rId22"/>
    <p:sldId id="270"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228" autoAdjust="0"/>
  </p:normalViewPr>
  <p:slideViewPr>
    <p:cSldViewPr>
      <p:cViewPr>
        <p:scale>
          <a:sx n="50" d="100"/>
          <a:sy n="50" d="100"/>
        </p:scale>
        <p:origin x="-1086" y="30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72"/>
    </p:cViewPr>
  </p:sorterViewPr>
  <p:notesViewPr>
    <p:cSldViewPr>
      <p:cViewPr>
        <p:scale>
          <a:sx n="90" d="100"/>
          <a:sy n="90" d="100"/>
        </p:scale>
        <p:origin x="-10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5704F5-49A0-4709-8D0E-EBB4C2D17A1E}"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CA"/>
        </a:p>
      </dgm:t>
    </dgm:pt>
    <dgm:pt modelId="{0E5DB57E-4539-4C8C-B78B-E18B59F5748F}">
      <dgm:prSet phldrT="[Text]" custT="1"/>
      <dgm:spPr/>
      <dgm:t>
        <a:bodyPr/>
        <a:lstStyle/>
        <a:p>
          <a:r>
            <a:rPr lang="en-CA" sz="2000" b="1" dirty="0" smtClean="0"/>
            <a:t>Benefits of ICBE</a:t>
          </a:r>
          <a:endParaRPr lang="en-CA" sz="2000" b="1" dirty="0"/>
        </a:p>
      </dgm:t>
    </dgm:pt>
    <dgm:pt modelId="{99A73A15-542E-4C6C-9B06-B87B43B3F1B3}" type="parTrans" cxnId="{EC898034-93DE-47C2-B956-F48B21AAAB7A}">
      <dgm:prSet/>
      <dgm:spPr/>
      <dgm:t>
        <a:bodyPr/>
        <a:lstStyle/>
        <a:p>
          <a:endParaRPr lang="en-CA"/>
        </a:p>
      </dgm:t>
    </dgm:pt>
    <dgm:pt modelId="{9742143C-C382-4C3D-A8D6-24659FD5A39A}" type="sibTrans" cxnId="{EC898034-93DE-47C2-B956-F48B21AAAB7A}">
      <dgm:prSet/>
      <dgm:spPr/>
      <dgm:t>
        <a:bodyPr/>
        <a:lstStyle/>
        <a:p>
          <a:endParaRPr lang="en-CA"/>
        </a:p>
      </dgm:t>
    </dgm:pt>
    <dgm:pt modelId="{925D4F36-8BF6-4810-B268-AABC2438327E}">
      <dgm:prSet phldrT="[Text]" custT="1"/>
      <dgm:spPr/>
      <dgm:t>
        <a:bodyPr/>
        <a:lstStyle/>
        <a:p>
          <a:r>
            <a:rPr lang="en-CA" sz="2000" b="1" dirty="0" smtClean="0"/>
            <a:t>Student Benefits</a:t>
          </a:r>
          <a:endParaRPr lang="en-CA" sz="2000" b="1" dirty="0"/>
        </a:p>
      </dgm:t>
    </dgm:pt>
    <dgm:pt modelId="{7EC95082-AE21-4DB0-9DFB-B833D088300C}" type="parTrans" cxnId="{5D26ACD3-87D3-4B38-A977-83D13C444D08}">
      <dgm:prSet/>
      <dgm:spPr/>
      <dgm:t>
        <a:bodyPr/>
        <a:lstStyle/>
        <a:p>
          <a:endParaRPr lang="en-CA"/>
        </a:p>
      </dgm:t>
    </dgm:pt>
    <dgm:pt modelId="{8B491F4E-543A-4299-9A01-CA86B71EE293}" type="sibTrans" cxnId="{5D26ACD3-87D3-4B38-A977-83D13C444D08}">
      <dgm:prSet/>
      <dgm:spPr/>
      <dgm:t>
        <a:bodyPr/>
        <a:lstStyle/>
        <a:p>
          <a:endParaRPr lang="en-CA"/>
        </a:p>
      </dgm:t>
    </dgm:pt>
    <dgm:pt modelId="{23B75014-7A0F-46B1-848A-D29EC5C154DE}">
      <dgm:prSet phldrT="[Text]"/>
      <dgm:spPr/>
      <dgm:t>
        <a:bodyPr/>
        <a:lstStyle/>
        <a:p>
          <a:r>
            <a:rPr lang="en-CA" dirty="0" smtClean="0"/>
            <a:t>Participant Cost/Benefit Ratio Participant Emotional Reactions Importance of the Work</a:t>
          </a:r>
          <a:endParaRPr lang="en-CA" dirty="0"/>
        </a:p>
      </dgm:t>
    </dgm:pt>
    <dgm:pt modelId="{09793804-C5B9-45F2-80DD-CF0125B10A7C}" type="parTrans" cxnId="{A6D095DF-0B33-4A86-BAD3-D5FA87211199}">
      <dgm:prSet/>
      <dgm:spPr/>
      <dgm:t>
        <a:bodyPr/>
        <a:lstStyle/>
        <a:p>
          <a:endParaRPr lang="en-CA"/>
        </a:p>
      </dgm:t>
    </dgm:pt>
    <dgm:pt modelId="{6026AF96-9D87-4EAB-BD40-F2B44357994D}" type="sibTrans" cxnId="{A6D095DF-0B33-4A86-BAD3-D5FA87211199}">
      <dgm:prSet/>
      <dgm:spPr/>
      <dgm:t>
        <a:bodyPr/>
        <a:lstStyle/>
        <a:p>
          <a:endParaRPr lang="en-CA"/>
        </a:p>
      </dgm:t>
    </dgm:pt>
    <dgm:pt modelId="{885EC575-7495-4AB1-B2F6-2DF5851C36BA}">
      <dgm:prSet phldrT="[Text]" custT="1"/>
      <dgm:spPr/>
      <dgm:t>
        <a:bodyPr/>
        <a:lstStyle/>
        <a:p>
          <a:r>
            <a:rPr lang="en-CA" sz="2000" b="1" dirty="0" smtClean="0"/>
            <a:t>Faculty Benefits</a:t>
          </a:r>
          <a:endParaRPr lang="en-CA" sz="2000" b="1" dirty="0"/>
        </a:p>
      </dgm:t>
    </dgm:pt>
    <dgm:pt modelId="{4D94F93A-049D-46EB-84B1-D246F4FB0F8D}" type="parTrans" cxnId="{2C6BD122-C4E3-4BA0-ACFD-9C6167573CC3}">
      <dgm:prSet/>
      <dgm:spPr/>
      <dgm:t>
        <a:bodyPr/>
        <a:lstStyle/>
        <a:p>
          <a:endParaRPr lang="en-CA"/>
        </a:p>
      </dgm:t>
    </dgm:pt>
    <dgm:pt modelId="{4A4DE505-96AC-4F1F-B782-DE9405A2C80D}" type="sibTrans" cxnId="{2C6BD122-C4E3-4BA0-ACFD-9C6167573CC3}">
      <dgm:prSet/>
      <dgm:spPr/>
      <dgm:t>
        <a:bodyPr/>
        <a:lstStyle/>
        <a:p>
          <a:endParaRPr lang="en-CA"/>
        </a:p>
      </dgm:t>
    </dgm:pt>
    <dgm:pt modelId="{394594A4-BBAB-4C4A-8310-99D1D1735644}">
      <dgm:prSet phldrT="[Text]" custT="1"/>
      <dgm:spPr/>
      <dgm:t>
        <a:bodyPr/>
        <a:lstStyle/>
        <a:p>
          <a:r>
            <a:rPr lang="en-CA" sz="2000" b="1" dirty="0" smtClean="0"/>
            <a:t>Community Benefits</a:t>
          </a:r>
          <a:endParaRPr lang="en-CA" sz="2000" b="1" dirty="0"/>
        </a:p>
      </dgm:t>
    </dgm:pt>
    <dgm:pt modelId="{D36537D8-57D7-49CE-BD5F-5FA36797998D}" type="parTrans" cxnId="{C403F182-8C8E-4001-939F-E38FCF980692}">
      <dgm:prSet/>
      <dgm:spPr/>
      <dgm:t>
        <a:bodyPr/>
        <a:lstStyle/>
        <a:p>
          <a:endParaRPr lang="en-CA"/>
        </a:p>
      </dgm:t>
    </dgm:pt>
    <dgm:pt modelId="{130D29D7-DA91-4467-AAD3-F26A626215E6}" type="sibTrans" cxnId="{C403F182-8C8E-4001-939F-E38FCF980692}">
      <dgm:prSet/>
      <dgm:spPr/>
      <dgm:t>
        <a:bodyPr/>
        <a:lstStyle/>
        <a:p>
          <a:endParaRPr lang="en-CA"/>
        </a:p>
      </dgm:t>
    </dgm:pt>
    <dgm:pt modelId="{F07685EF-F4FA-48AD-8959-966D5C49899F}">
      <dgm:prSet/>
      <dgm:spPr/>
      <dgm:t>
        <a:bodyPr/>
        <a:lstStyle/>
        <a:p>
          <a:r>
            <a:rPr lang="en-CA" dirty="0" smtClean="0"/>
            <a:t>Elders</a:t>
          </a:r>
          <a:br>
            <a:rPr lang="en-CA" dirty="0" smtClean="0"/>
          </a:br>
          <a:r>
            <a:rPr lang="en-CA" dirty="0" smtClean="0"/>
            <a:t>Community Perspectives</a:t>
          </a:r>
          <a:endParaRPr lang="en-CA" dirty="0"/>
        </a:p>
      </dgm:t>
    </dgm:pt>
    <dgm:pt modelId="{8874AFC8-C023-42E2-9BD5-C4A988B27D98}" type="parTrans" cxnId="{53D47E7E-E695-466A-89BA-8329AE507916}">
      <dgm:prSet/>
      <dgm:spPr/>
      <dgm:t>
        <a:bodyPr/>
        <a:lstStyle/>
        <a:p>
          <a:endParaRPr lang="en-CA"/>
        </a:p>
      </dgm:t>
    </dgm:pt>
    <dgm:pt modelId="{D3272179-BD2A-4917-A200-EA8ADE5B006F}" type="sibTrans" cxnId="{53D47E7E-E695-466A-89BA-8329AE507916}">
      <dgm:prSet/>
      <dgm:spPr/>
      <dgm:t>
        <a:bodyPr/>
        <a:lstStyle/>
        <a:p>
          <a:endParaRPr lang="en-CA"/>
        </a:p>
      </dgm:t>
    </dgm:pt>
    <dgm:pt modelId="{B8D5EDE7-0EE5-494E-887C-4CAAC0C87599}">
      <dgm:prSet/>
      <dgm:spPr/>
      <dgm:t>
        <a:bodyPr/>
        <a:lstStyle/>
        <a:p>
          <a:r>
            <a:rPr lang="en-CA" dirty="0" smtClean="0"/>
            <a:t>Student Success Student Responsiveness</a:t>
          </a:r>
          <a:br>
            <a:rPr lang="en-CA" dirty="0" smtClean="0"/>
          </a:br>
          <a:r>
            <a:rPr lang="en-CA" dirty="0" smtClean="0"/>
            <a:t>Student Funding</a:t>
          </a:r>
          <a:endParaRPr lang="en-CA" dirty="0"/>
        </a:p>
      </dgm:t>
    </dgm:pt>
    <dgm:pt modelId="{4E57D55D-7419-422C-BF4C-5CE3DE712574}" type="parTrans" cxnId="{C208D7CE-6F6B-495D-8B6C-8C1F3BB9E320}">
      <dgm:prSet/>
      <dgm:spPr/>
      <dgm:t>
        <a:bodyPr/>
        <a:lstStyle/>
        <a:p>
          <a:endParaRPr lang="en-CA"/>
        </a:p>
      </dgm:t>
    </dgm:pt>
    <dgm:pt modelId="{8A42AF9E-4BFA-4C7E-8E98-6BA4C7887BB4}" type="sibTrans" cxnId="{C208D7CE-6F6B-495D-8B6C-8C1F3BB9E320}">
      <dgm:prSet/>
      <dgm:spPr/>
      <dgm:t>
        <a:bodyPr/>
        <a:lstStyle/>
        <a:p>
          <a:endParaRPr lang="en-CA"/>
        </a:p>
      </dgm:t>
    </dgm:pt>
    <dgm:pt modelId="{79D7AC82-B98A-4A15-944C-9AEEEBB954DF}" type="pres">
      <dgm:prSet presAssocID="{EA5704F5-49A0-4709-8D0E-EBB4C2D17A1E}" presName="mainComposite" presStyleCnt="0">
        <dgm:presLayoutVars>
          <dgm:chPref val="1"/>
          <dgm:dir/>
          <dgm:animOne val="branch"/>
          <dgm:animLvl val="lvl"/>
          <dgm:resizeHandles val="exact"/>
        </dgm:presLayoutVars>
      </dgm:prSet>
      <dgm:spPr/>
      <dgm:t>
        <a:bodyPr/>
        <a:lstStyle/>
        <a:p>
          <a:endParaRPr lang="en-CA"/>
        </a:p>
      </dgm:t>
    </dgm:pt>
    <dgm:pt modelId="{AEB3989E-857C-4EE6-A4A0-D814829157E2}" type="pres">
      <dgm:prSet presAssocID="{EA5704F5-49A0-4709-8D0E-EBB4C2D17A1E}" presName="hierFlow" presStyleCnt="0"/>
      <dgm:spPr/>
    </dgm:pt>
    <dgm:pt modelId="{39C965EC-0D69-40BF-A6E3-3D8D9AB25E85}" type="pres">
      <dgm:prSet presAssocID="{EA5704F5-49A0-4709-8D0E-EBB4C2D17A1E}" presName="hierChild1" presStyleCnt="0">
        <dgm:presLayoutVars>
          <dgm:chPref val="1"/>
          <dgm:animOne val="branch"/>
          <dgm:animLvl val="lvl"/>
        </dgm:presLayoutVars>
      </dgm:prSet>
      <dgm:spPr/>
    </dgm:pt>
    <dgm:pt modelId="{E7F08867-EE8C-4155-B8F4-9E0680B28CA9}" type="pres">
      <dgm:prSet presAssocID="{0E5DB57E-4539-4C8C-B78B-E18B59F5748F}" presName="Name14" presStyleCnt="0"/>
      <dgm:spPr/>
    </dgm:pt>
    <dgm:pt modelId="{7CEFAE8F-1623-4D7A-9212-43DA2E83686F}" type="pres">
      <dgm:prSet presAssocID="{0E5DB57E-4539-4C8C-B78B-E18B59F5748F}" presName="level1Shape" presStyleLbl="node0" presStyleIdx="0" presStyleCnt="1">
        <dgm:presLayoutVars>
          <dgm:chPref val="3"/>
        </dgm:presLayoutVars>
      </dgm:prSet>
      <dgm:spPr/>
      <dgm:t>
        <a:bodyPr/>
        <a:lstStyle/>
        <a:p>
          <a:endParaRPr lang="en-CA"/>
        </a:p>
      </dgm:t>
    </dgm:pt>
    <dgm:pt modelId="{A6493B16-7DEC-47C7-9890-9AED08BC5D26}" type="pres">
      <dgm:prSet presAssocID="{0E5DB57E-4539-4C8C-B78B-E18B59F5748F}" presName="hierChild2" presStyleCnt="0"/>
      <dgm:spPr/>
    </dgm:pt>
    <dgm:pt modelId="{272F34D1-C5F8-4A3A-A1E7-270130E88243}" type="pres">
      <dgm:prSet presAssocID="{7EC95082-AE21-4DB0-9DFB-B833D088300C}" presName="Name19" presStyleLbl="parChTrans1D2" presStyleIdx="0" presStyleCnt="3"/>
      <dgm:spPr/>
      <dgm:t>
        <a:bodyPr/>
        <a:lstStyle/>
        <a:p>
          <a:endParaRPr lang="en-CA"/>
        </a:p>
      </dgm:t>
    </dgm:pt>
    <dgm:pt modelId="{180FE4B8-7F2A-477F-851B-8734228FE7FE}" type="pres">
      <dgm:prSet presAssocID="{925D4F36-8BF6-4810-B268-AABC2438327E}" presName="Name21" presStyleCnt="0"/>
      <dgm:spPr/>
    </dgm:pt>
    <dgm:pt modelId="{257365A2-9069-4F94-933E-5CAE290AAD80}" type="pres">
      <dgm:prSet presAssocID="{925D4F36-8BF6-4810-B268-AABC2438327E}" presName="level2Shape" presStyleLbl="node2" presStyleIdx="0" presStyleCnt="3"/>
      <dgm:spPr/>
      <dgm:t>
        <a:bodyPr/>
        <a:lstStyle/>
        <a:p>
          <a:endParaRPr lang="en-CA"/>
        </a:p>
      </dgm:t>
    </dgm:pt>
    <dgm:pt modelId="{8C9105A9-E641-4ACD-BDA3-ADF079414C1B}" type="pres">
      <dgm:prSet presAssocID="{925D4F36-8BF6-4810-B268-AABC2438327E}" presName="hierChild3" presStyleCnt="0"/>
      <dgm:spPr/>
    </dgm:pt>
    <dgm:pt modelId="{BB676DCE-D8EE-4748-B627-8E4F8F5B067E}" type="pres">
      <dgm:prSet presAssocID="{4E57D55D-7419-422C-BF4C-5CE3DE712574}" presName="Name19" presStyleLbl="parChTrans1D3" presStyleIdx="0" presStyleCnt="3"/>
      <dgm:spPr/>
      <dgm:t>
        <a:bodyPr/>
        <a:lstStyle/>
        <a:p>
          <a:endParaRPr lang="en-CA"/>
        </a:p>
      </dgm:t>
    </dgm:pt>
    <dgm:pt modelId="{21D8B20E-011E-49BD-8CA3-465D4EE143D6}" type="pres">
      <dgm:prSet presAssocID="{B8D5EDE7-0EE5-494E-887C-4CAAC0C87599}" presName="Name21" presStyleCnt="0"/>
      <dgm:spPr/>
    </dgm:pt>
    <dgm:pt modelId="{22BC86A3-AC2A-43E7-95FC-87B826614A01}" type="pres">
      <dgm:prSet presAssocID="{B8D5EDE7-0EE5-494E-887C-4CAAC0C87599}" presName="level2Shape" presStyleLbl="node3" presStyleIdx="0" presStyleCnt="3"/>
      <dgm:spPr/>
      <dgm:t>
        <a:bodyPr/>
        <a:lstStyle/>
        <a:p>
          <a:endParaRPr lang="en-CA"/>
        </a:p>
      </dgm:t>
    </dgm:pt>
    <dgm:pt modelId="{8067E82A-37C2-4AAA-88B2-9D7C8E71BDB0}" type="pres">
      <dgm:prSet presAssocID="{B8D5EDE7-0EE5-494E-887C-4CAAC0C87599}" presName="hierChild3" presStyleCnt="0"/>
      <dgm:spPr/>
    </dgm:pt>
    <dgm:pt modelId="{2A37E1FA-6806-4CEE-B7EC-7363398FAC16}" type="pres">
      <dgm:prSet presAssocID="{D36537D8-57D7-49CE-BD5F-5FA36797998D}" presName="Name19" presStyleLbl="parChTrans1D2" presStyleIdx="1" presStyleCnt="3"/>
      <dgm:spPr/>
      <dgm:t>
        <a:bodyPr/>
        <a:lstStyle/>
        <a:p>
          <a:endParaRPr lang="en-CA"/>
        </a:p>
      </dgm:t>
    </dgm:pt>
    <dgm:pt modelId="{6B3ADE70-1EFD-4392-A4FE-A577E63E0786}" type="pres">
      <dgm:prSet presAssocID="{394594A4-BBAB-4C4A-8310-99D1D1735644}" presName="Name21" presStyleCnt="0"/>
      <dgm:spPr/>
    </dgm:pt>
    <dgm:pt modelId="{EB19969B-3803-4027-B104-3442EB9DECAF}" type="pres">
      <dgm:prSet presAssocID="{394594A4-BBAB-4C4A-8310-99D1D1735644}" presName="level2Shape" presStyleLbl="node2" presStyleIdx="1" presStyleCnt="3"/>
      <dgm:spPr/>
      <dgm:t>
        <a:bodyPr/>
        <a:lstStyle/>
        <a:p>
          <a:endParaRPr lang="en-CA"/>
        </a:p>
      </dgm:t>
    </dgm:pt>
    <dgm:pt modelId="{16C2DDB6-FA5B-42C1-BB81-851CBA672067}" type="pres">
      <dgm:prSet presAssocID="{394594A4-BBAB-4C4A-8310-99D1D1735644}" presName="hierChild3" presStyleCnt="0"/>
      <dgm:spPr/>
    </dgm:pt>
    <dgm:pt modelId="{C3066BD0-4643-4284-9B9C-A15F200B8DE6}" type="pres">
      <dgm:prSet presAssocID="{8874AFC8-C023-42E2-9BD5-C4A988B27D98}" presName="Name19" presStyleLbl="parChTrans1D3" presStyleIdx="1" presStyleCnt="3"/>
      <dgm:spPr/>
      <dgm:t>
        <a:bodyPr/>
        <a:lstStyle/>
        <a:p>
          <a:endParaRPr lang="en-CA"/>
        </a:p>
      </dgm:t>
    </dgm:pt>
    <dgm:pt modelId="{62A6FF11-B420-44F7-A449-909F2810DC19}" type="pres">
      <dgm:prSet presAssocID="{F07685EF-F4FA-48AD-8959-966D5C49899F}" presName="Name21" presStyleCnt="0"/>
      <dgm:spPr/>
    </dgm:pt>
    <dgm:pt modelId="{795543B5-1F06-4C5D-9D2A-324C378DC78A}" type="pres">
      <dgm:prSet presAssocID="{F07685EF-F4FA-48AD-8959-966D5C49899F}" presName="level2Shape" presStyleLbl="node3" presStyleIdx="1" presStyleCnt="3"/>
      <dgm:spPr/>
      <dgm:t>
        <a:bodyPr/>
        <a:lstStyle/>
        <a:p>
          <a:endParaRPr lang="en-CA"/>
        </a:p>
      </dgm:t>
    </dgm:pt>
    <dgm:pt modelId="{28E49101-B319-4FFF-ACF5-722535E21216}" type="pres">
      <dgm:prSet presAssocID="{F07685EF-F4FA-48AD-8959-966D5C49899F}" presName="hierChild3" presStyleCnt="0"/>
      <dgm:spPr/>
    </dgm:pt>
    <dgm:pt modelId="{1338CC8B-A227-46AA-A71D-523869C2AB0A}" type="pres">
      <dgm:prSet presAssocID="{4D94F93A-049D-46EB-84B1-D246F4FB0F8D}" presName="Name19" presStyleLbl="parChTrans1D2" presStyleIdx="2" presStyleCnt="3"/>
      <dgm:spPr/>
      <dgm:t>
        <a:bodyPr/>
        <a:lstStyle/>
        <a:p>
          <a:endParaRPr lang="en-CA"/>
        </a:p>
      </dgm:t>
    </dgm:pt>
    <dgm:pt modelId="{1F0FBEFC-22C9-43B9-B717-A69465707634}" type="pres">
      <dgm:prSet presAssocID="{885EC575-7495-4AB1-B2F6-2DF5851C36BA}" presName="Name21" presStyleCnt="0"/>
      <dgm:spPr/>
    </dgm:pt>
    <dgm:pt modelId="{D6633B05-C8DB-4B01-8D71-7301DCCF78C2}" type="pres">
      <dgm:prSet presAssocID="{885EC575-7495-4AB1-B2F6-2DF5851C36BA}" presName="level2Shape" presStyleLbl="node2" presStyleIdx="2" presStyleCnt="3"/>
      <dgm:spPr/>
      <dgm:t>
        <a:bodyPr/>
        <a:lstStyle/>
        <a:p>
          <a:endParaRPr lang="en-CA"/>
        </a:p>
      </dgm:t>
    </dgm:pt>
    <dgm:pt modelId="{02A55812-8E97-41A7-A55B-5685F437B707}" type="pres">
      <dgm:prSet presAssocID="{885EC575-7495-4AB1-B2F6-2DF5851C36BA}" presName="hierChild3" presStyleCnt="0"/>
      <dgm:spPr/>
    </dgm:pt>
    <dgm:pt modelId="{87DD8B29-0EF4-4844-84AB-C481AFBF3FD8}" type="pres">
      <dgm:prSet presAssocID="{09793804-C5B9-45F2-80DD-CF0125B10A7C}" presName="Name19" presStyleLbl="parChTrans1D3" presStyleIdx="2" presStyleCnt="3"/>
      <dgm:spPr/>
      <dgm:t>
        <a:bodyPr/>
        <a:lstStyle/>
        <a:p>
          <a:endParaRPr lang="en-CA"/>
        </a:p>
      </dgm:t>
    </dgm:pt>
    <dgm:pt modelId="{E848E712-9BB6-4FA1-8DA6-D931AE46A6F0}" type="pres">
      <dgm:prSet presAssocID="{23B75014-7A0F-46B1-848A-D29EC5C154DE}" presName="Name21" presStyleCnt="0"/>
      <dgm:spPr/>
    </dgm:pt>
    <dgm:pt modelId="{0C0D0EF5-C6EB-4D9D-922A-DAB0F4F77E0D}" type="pres">
      <dgm:prSet presAssocID="{23B75014-7A0F-46B1-848A-D29EC5C154DE}" presName="level2Shape" presStyleLbl="node3" presStyleIdx="2" presStyleCnt="3"/>
      <dgm:spPr/>
      <dgm:t>
        <a:bodyPr/>
        <a:lstStyle/>
        <a:p>
          <a:endParaRPr lang="en-CA"/>
        </a:p>
      </dgm:t>
    </dgm:pt>
    <dgm:pt modelId="{7F10D25E-EE48-41CE-BF91-ECF50EA9A486}" type="pres">
      <dgm:prSet presAssocID="{23B75014-7A0F-46B1-848A-D29EC5C154DE}" presName="hierChild3" presStyleCnt="0"/>
      <dgm:spPr/>
    </dgm:pt>
    <dgm:pt modelId="{317C1107-0DA6-444E-8057-326F1C572E22}" type="pres">
      <dgm:prSet presAssocID="{EA5704F5-49A0-4709-8D0E-EBB4C2D17A1E}" presName="bgShapesFlow" presStyleCnt="0"/>
      <dgm:spPr/>
    </dgm:pt>
  </dgm:ptLst>
  <dgm:cxnLst>
    <dgm:cxn modelId="{C403F182-8C8E-4001-939F-E38FCF980692}" srcId="{0E5DB57E-4539-4C8C-B78B-E18B59F5748F}" destId="{394594A4-BBAB-4C4A-8310-99D1D1735644}" srcOrd="1" destOrd="0" parTransId="{D36537D8-57D7-49CE-BD5F-5FA36797998D}" sibTransId="{130D29D7-DA91-4467-AAD3-F26A626215E6}"/>
    <dgm:cxn modelId="{FAD340A3-6EA3-4494-A975-837B0F2712E9}" type="presOf" srcId="{4D94F93A-049D-46EB-84B1-D246F4FB0F8D}" destId="{1338CC8B-A227-46AA-A71D-523869C2AB0A}" srcOrd="0" destOrd="0" presId="urn:microsoft.com/office/officeart/2005/8/layout/hierarchy6"/>
    <dgm:cxn modelId="{A1247255-7C9A-419F-9197-42F354C8957B}" type="presOf" srcId="{23B75014-7A0F-46B1-848A-D29EC5C154DE}" destId="{0C0D0EF5-C6EB-4D9D-922A-DAB0F4F77E0D}" srcOrd="0" destOrd="0" presId="urn:microsoft.com/office/officeart/2005/8/layout/hierarchy6"/>
    <dgm:cxn modelId="{A750B231-FE26-4515-A17F-8EF9208C61ED}" type="presOf" srcId="{4E57D55D-7419-422C-BF4C-5CE3DE712574}" destId="{BB676DCE-D8EE-4748-B627-8E4F8F5B067E}" srcOrd="0" destOrd="0" presId="urn:microsoft.com/office/officeart/2005/8/layout/hierarchy6"/>
    <dgm:cxn modelId="{F78DE424-D964-4897-9D5E-ED63FC3802E6}" type="presOf" srcId="{EA5704F5-49A0-4709-8D0E-EBB4C2D17A1E}" destId="{79D7AC82-B98A-4A15-944C-9AEEEBB954DF}" srcOrd="0" destOrd="0" presId="urn:microsoft.com/office/officeart/2005/8/layout/hierarchy6"/>
    <dgm:cxn modelId="{4398F65A-890D-4691-833C-460507A84FCE}" type="presOf" srcId="{394594A4-BBAB-4C4A-8310-99D1D1735644}" destId="{EB19969B-3803-4027-B104-3442EB9DECAF}" srcOrd="0" destOrd="0" presId="urn:microsoft.com/office/officeart/2005/8/layout/hierarchy6"/>
    <dgm:cxn modelId="{CF8E650D-FC22-4811-ABC3-0A5E80B5506F}" type="presOf" srcId="{0E5DB57E-4539-4C8C-B78B-E18B59F5748F}" destId="{7CEFAE8F-1623-4D7A-9212-43DA2E83686F}" srcOrd="0" destOrd="0" presId="urn:microsoft.com/office/officeart/2005/8/layout/hierarchy6"/>
    <dgm:cxn modelId="{A18EE015-96DE-42D8-902F-7EEB42E98E17}" type="presOf" srcId="{09793804-C5B9-45F2-80DD-CF0125B10A7C}" destId="{87DD8B29-0EF4-4844-84AB-C481AFBF3FD8}" srcOrd="0" destOrd="0" presId="urn:microsoft.com/office/officeart/2005/8/layout/hierarchy6"/>
    <dgm:cxn modelId="{C9555EC6-5DB7-4828-B594-9CAF6D618934}" type="presOf" srcId="{925D4F36-8BF6-4810-B268-AABC2438327E}" destId="{257365A2-9069-4F94-933E-5CAE290AAD80}" srcOrd="0" destOrd="0" presId="urn:microsoft.com/office/officeart/2005/8/layout/hierarchy6"/>
    <dgm:cxn modelId="{2C6BD122-C4E3-4BA0-ACFD-9C6167573CC3}" srcId="{0E5DB57E-4539-4C8C-B78B-E18B59F5748F}" destId="{885EC575-7495-4AB1-B2F6-2DF5851C36BA}" srcOrd="2" destOrd="0" parTransId="{4D94F93A-049D-46EB-84B1-D246F4FB0F8D}" sibTransId="{4A4DE505-96AC-4F1F-B782-DE9405A2C80D}"/>
    <dgm:cxn modelId="{40C355B3-013A-4A12-B2B3-E2BD3852B7E2}" type="presOf" srcId="{885EC575-7495-4AB1-B2F6-2DF5851C36BA}" destId="{D6633B05-C8DB-4B01-8D71-7301DCCF78C2}" srcOrd="0" destOrd="0" presId="urn:microsoft.com/office/officeart/2005/8/layout/hierarchy6"/>
    <dgm:cxn modelId="{5F558C76-9D3D-47C0-8879-94711AE34322}" type="presOf" srcId="{F07685EF-F4FA-48AD-8959-966D5C49899F}" destId="{795543B5-1F06-4C5D-9D2A-324C378DC78A}" srcOrd="0" destOrd="0" presId="urn:microsoft.com/office/officeart/2005/8/layout/hierarchy6"/>
    <dgm:cxn modelId="{8FA09FC9-4CEA-42C3-8E81-F5C5C1F6C3CF}" type="presOf" srcId="{D36537D8-57D7-49CE-BD5F-5FA36797998D}" destId="{2A37E1FA-6806-4CEE-B7EC-7363398FAC16}" srcOrd="0" destOrd="0" presId="urn:microsoft.com/office/officeart/2005/8/layout/hierarchy6"/>
    <dgm:cxn modelId="{5D26ACD3-87D3-4B38-A977-83D13C444D08}" srcId="{0E5DB57E-4539-4C8C-B78B-E18B59F5748F}" destId="{925D4F36-8BF6-4810-B268-AABC2438327E}" srcOrd="0" destOrd="0" parTransId="{7EC95082-AE21-4DB0-9DFB-B833D088300C}" sibTransId="{8B491F4E-543A-4299-9A01-CA86B71EE293}"/>
    <dgm:cxn modelId="{EDD1C39E-AF5F-45D5-8FC2-11F034533FD8}" type="presOf" srcId="{8874AFC8-C023-42E2-9BD5-C4A988B27D98}" destId="{C3066BD0-4643-4284-9B9C-A15F200B8DE6}" srcOrd="0" destOrd="0" presId="urn:microsoft.com/office/officeart/2005/8/layout/hierarchy6"/>
    <dgm:cxn modelId="{A6D095DF-0B33-4A86-BAD3-D5FA87211199}" srcId="{885EC575-7495-4AB1-B2F6-2DF5851C36BA}" destId="{23B75014-7A0F-46B1-848A-D29EC5C154DE}" srcOrd="0" destOrd="0" parTransId="{09793804-C5B9-45F2-80DD-CF0125B10A7C}" sibTransId="{6026AF96-9D87-4EAB-BD40-F2B44357994D}"/>
    <dgm:cxn modelId="{EC898034-93DE-47C2-B956-F48B21AAAB7A}" srcId="{EA5704F5-49A0-4709-8D0E-EBB4C2D17A1E}" destId="{0E5DB57E-4539-4C8C-B78B-E18B59F5748F}" srcOrd="0" destOrd="0" parTransId="{99A73A15-542E-4C6C-9B06-B87B43B3F1B3}" sibTransId="{9742143C-C382-4C3D-A8D6-24659FD5A39A}"/>
    <dgm:cxn modelId="{53D47E7E-E695-466A-89BA-8329AE507916}" srcId="{394594A4-BBAB-4C4A-8310-99D1D1735644}" destId="{F07685EF-F4FA-48AD-8959-966D5C49899F}" srcOrd="0" destOrd="0" parTransId="{8874AFC8-C023-42E2-9BD5-C4A988B27D98}" sibTransId="{D3272179-BD2A-4917-A200-EA8ADE5B006F}"/>
    <dgm:cxn modelId="{C38BA22A-BF82-424A-89C4-658F8B81CD12}" type="presOf" srcId="{7EC95082-AE21-4DB0-9DFB-B833D088300C}" destId="{272F34D1-C5F8-4A3A-A1E7-270130E88243}" srcOrd="0" destOrd="0" presId="urn:microsoft.com/office/officeart/2005/8/layout/hierarchy6"/>
    <dgm:cxn modelId="{560D0A4A-6924-403A-A79B-7B15AB61052E}" type="presOf" srcId="{B8D5EDE7-0EE5-494E-887C-4CAAC0C87599}" destId="{22BC86A3-AC2A-43E7-95FC-87B826614A01}" srcOrd="0" destOrd="0" presId="urn:microsoft.com/office/officeart/2005/8/layout/hierarchy6"/>
    <dgm:cxn modelId="{C208D7CE-6F6B-495D-8B6C-8C1F3BB9E320}" srcId="{925D4F36-8BF6-4810-B268-AABC2438327E}" destId="{B8D5EDE7-0EE5-494E-887C-4CAAC0C87599}" srcOrd="0" destOrd="0" parTransId="{4E57D55D-7419-422C-BF4C-5CE3DE712574}" sibTransId="{8A42AF9E-4BFA-4C7E-8E98-6BA4C7887BB4}"/>
    <dgm:cxn modelId="{F9299B7C-1AB5-4ED9-8718-007C106975BB}" type="presParOf" srcId="{79D7AC82-B98A-4A15-944C-9AEEEBB954DF}" destId="{AEB3989E-857C-4EE6-A4A0-D814829157E2}" srcOrd="0" destOrd="0" presId="urn:microsoft.com/office/officeart/2005/8/layout/hierarchy6"/>
    <dgm:cxn modelId="{2E7C6D9D-B8AB-4AA3-B131-A727DFF8D59C}" type="presParOf" srcId="{AEB3989E-857C-4EE6-A4A0-D814829157E2}" destId="{39C965EC-0D69-40BF-A6E3-3D8D9AB25E85}" srcOrd="0" destOrd="0" presId="urn:microsoft.com/office/officeart/2005/8/layout/hierarchy6"/>
    <dgm:cxn modelId="{C6B52799-B6BA-482B-97FE-2726E75C7735}" type="presParOf" srcId="{39C965EC-0D69-40BF-A6E3-3D8D9AB25E85}" destId="{E7F08867-EE8C-4155-B8F4-9E0680B28CA9}" srcOrd="0" destOrd="0" presId="urn:microsoft.com/office/officeart/2005/8/layout/hierarchy6"/>
    <dgm:cxn modelId="{EB48DE67-CD26-4DD9-8E7B-109E811A1B06}" type="presParOf" srcId="{E7F08867-EE8C-4155-B8F4-9E0680B28CA9}" destId="{7CEFAE8F-1623-4D7A-9212-43DA2E83686F}" srcOrd="0" destOrd="0" presId="urn:microsoft.com/office/officeart/2005/8/layout/hierarchy6"/>
    <dgm:cxn modelId="{84B4F1F7-6DBD-48FE-A37C-A6DDFC7D0179}" type="presParOf" srcId="{E7F08867-EE8C-4155-B8F4-9E0680B28CA9}" destId="{A6493B16-7DEC-47C7-9890-9AED08BC5D26}" srcOrd="1" destOrd="0" presId="urn:microsoft.com/office/officeart/2005/8/layout/hierarchy6"/>
    <dgm:cxn modelId="{0FAB59CF-1BA5-4072-A5B6-D938C0A7020A}" type="presParOf" srcId="{A6493B16-7DEC-47C7-9890-9AED08BC5D26}" destId="{272F34D1-C5F8-4A3A-A1E7-270130E88243}" srcOrd="0" destOrd="0" presId="urn:microsoft.com/office/officeart/2005/8/layout/hierarchy6"/>
    <dgm:cxn modelId="{21562B16-1AB0-48D3-9674-7A6F4BA0218C}" type="presParOf" srcId="{A6493B16-7DEC-47C7-9890-9AED08BC5D26}" destId="{180FE4B8-7F2A-477F-851B-8734228FE7FE}" srcOrd="1" destOrd="0" presId="urn:microsoft.com/office/officeart/2005/8/layout/hierarchy6"/>
    <dgm:cxn modelId="{CEDBE054-7D87-4F21-8F99-C498AED52CE9}" type="presParOf" srcId="{180FE4B8-7F2A-477F-851B-8734228FE7FE}" destId="{257365A2-9069-4F94-933E-5CAE290AAD80}" srcOrd="0" destOrd="0" presId="urn:microsoft.com/office/officeart/2005/8/layout/hierarchy6"/>
    <dgm:cxn modelId="{8F879AC6-DE8C-453A-905E-7D9434D4ABF0}" type="presParOf" srcId="{180FE4B8-7F2A-477F-851B-8734228FE7FE}" destId="{8C9105A9-E641-4ACD-BDA3-ADF079414C1B}" srcOrd="1" destOrd="0" presId="urn:microsoft.com/office/officeart/2005/8/layout/hierarchy6"/>
    <dgm:cxn modelId="{0A680EB0-26FE-4B6B-A53F-35570AD3E2A4}" type="presParOf" srcId="{8C9105A9-E641-4ACD-BDA3-ADF079414C1B}" destId="{BB676DCE-D8EE-4748-B627-8E4F8F5B067E}" srcOrd="0" destOrd="0" presId="urn:microsoft.com/office/officeart/2005/8/layout/hierarchy6"/>
    <dgm:cxn modelId="{31521136-AA5D-412D-B97C-792C9819647B}" type="presParOf" srcId="{8C9105A9-E641-4ACD-BDA3-ADF079414C1B}" destId="{21D8B20E-011E-49BD-8CA3-465D4EE143D6}" srcOrd="1" destOrd="0" presId="urn:microsoft.com/office/officeart/2005/8/layout/hierarchy6"/>
    <dgm:cxn modelId="{5852EEFD-C6C2-41B5-834A-7BD541BC90A0}" type="presParOf" srcId="{21D8B20E-011E-49BD-8CA3-465D4EE143D6}" destId="{22BC86A3-AC2A-43E7-95FC-87B826614A01}" srcOrd="0" destOrd="0" presId="urn:microsoft.com/office/officeart/2005/8/layout/hierarchy6"/>
    <dgm:cxn modelId="{47B63AC7-FA37-4937-A72C-CBCEFA9A5323}" type="presParOf" srcId="{21D8B20E-011E-49BD-8CA3-465D4EE143D6}" destId="{8067E82A-37C2-4AAA-88B2-9D7C8E71BDB0}" srcOrd="1" destOrd="0" presId="urn:microsoft.com/office/officeart/2005/8/layout/hierarchy6"/>
    <dgm:cxn modelId="{6F62BDF2-E29B-4C8B-9411-E1DC5B958021}" type="presParOf" srcId="{A6493B16-7DEC-47C7-9890-9AED08BC5D26}" destId="{2A37E1FA-6806-4CEE-B7EC-7363398FAC16}" srcOrd="2" destOrd="0" presId="urn:microsoft.com/office/officeart/2005/8/layout/hierarchy6"/>
    <dgm:cxn modelId="{D681C54C-AF25-4528-BD3B-5C6B8A0F2B77}" type="presParOf" srcId="{A6493B16-7DEC-47C7-9890-9AED08BC5D26}" destId="{6B3ADE70-1EFD-4392-A4FE-A577E63E0786}" srcOrd="3" destOrd="0" presId="urn:microsoft.com/office/officeart/2005/8/layout/hierarchy6"/>
    <dgm:cxn modelId="{D6732987-95E8-4FD4-806E-BFCC7605E0CF}" type="presParOf" srcId="{6B3ADE70-1EFD-4392-A4FE-A577E63E0786}" destId="{EB19969B-3803-4027-B104-3442EB9DECAF}" srcOrd="0" destOrd="0" presId="urn:microsoft.com/office/officeart/2005/8/layout/hierarchy6"/>
    <dgm:cxn modelId="{323A2316-3143-4027-AAFE-7EAF568DEDDE}" type="presParOf" srcId="{6B3ADE70-1EFD-4392-A4FE-A577E63E0786}" destId="{16C2DDB6-FA5B-42C1-BB81-851CBA672067}" srcOrd="1" destOrd="0" presId="urn:microsoft.com/office/officeart/2005/8/layout/hierarchy6"/>
    <dgm:cxn modelId="{0BE01721-D480-41E7-947F-F7CABF4F5D38}" type="presParOf" srcId="{16C2DDB6-FA5B-42C1-BB81-851CBA672067}" destId="{C3066BD0-4643-4284-9B9C-A15F200B8DE6}" srcOrd="0" destOrd="0" presId="urn:microsoft.com/office/officeart/2005/8/layout/hierarchy6"/>
    <dgm:cxn modelId="{845D0A54-BD93-4723-9E80-1DA2FBC41444}" type="presParOf" srcId="{16C2DDB6-FA5B-42C1-BB81-851CBA672067}" destId="{62A6FF11-B420-44F7-A449-909F2810DC19}" srcOrd="1" destOrd="0" presId="urn:microsoft.com/office/officeart/2005/8/layout/hierarchy6"/>
    <dgm:cxn modelId="{52DD5B58-4BAB-4D98-985D-A7CF85D6984A}" type="presParOf" srcId="{62A6FF11-B420-44F7-A449-909F2810DC19}" destId="{795543B5-1F06-4C5D-9D2A-324C378DC78A}" srcOrd="0" destOrd="0" presId="urn:microsoft.com/office/officeart/2005/8/layout/hierarchy6"/>
    <dgm:cxn modelId="{4756BE19-30B1-45E4-B8A9-0724CA29E4E3}" type="presParOf" srcId="{62A6FF11-B420-44F7-A449-909F2810DC19}" destId="{28E49101-B319-4FFF-ACF5-722535E21216}" srcOrd="1" destOrd="0" presId="urn:microsoft.com/office/officeart/2005/8/layout/hierarchy6"/>
    <dgm:cxn modelId="{7224409B-3E85-42F6-866C-59773032C09F}" type="presParOf" srcId="{A6493B16-7DEC-47C7-9890-9AED08BC5D26}" destId="{1338CC8B-A227-46AA-A71D-523869C2AB0A}" srcOrd="4" destOrd="0" presId="urn:microsoft.com/office/officeart/2005/8/layout/hierarchy6"/>
    <dgm:cxn modelId="{DE98B747-E626-48EB-B987-48768B52A765}" type="presParOf" srcId="{A6493B16-7DEC-47C7-9890-9AED08BC5D26}" destId="{1F0FBEFC-22C9-43B9-B717-A69465707634}" srcOrd="5" destOrd="0" presId="urn:microsoft.com/office/officeart/2005/8/layout/hierarchy6"/>
    <dgm:cxn modelId="{E0948E1E-B323-4755-967B-27A6BFF200F5}" type="presParOf" srcId="{1F0FBEFC-22C9-43B9-B717-A69465707634}" destId="{D6633B05-C8DB-4B01-8D71-7301DCCF78C2}" srcOrd="0" destOrd="0" presId="urn:microsoft.com/office/officeart/2005/8/layout/hierarchy6"/>
    <dgm:cxn modelId="{F6725D48-7BE0-41BC-A43F-E77AF66C2307}" type="presParOf" srcId="{1F0FBEFC-22C9-43B9-B717-A69465707634}" destId="{02A55812-8E97-41A7-A55B-5685F437B707}" srcOrd="1" destOrd="0" presId="urn:microsoft.com/office/officeart/2005/8/layout/hierarchy6"/>
    <dgm:cxn modelId="{9156391B-1777-445C-89D6-CBF68C49509D}" type="presParOf" srcId="{02A55812-8E97-41A7-A55B-5685F437B707}" destId="{87DD8B29-0EF4-4844-84AB-C481AFBF3FD8}" srcOrd="0" destOrd="0" presId="urn:microsoft.com/office/officeart/2005/8/layout/hierarchy6"/>
    <dgm:cxn modelId="{59AD8D0A-DC32-4716-AB19-E7ABA73D4C02}" type="presParOf" srcId="{02A55812-8E97-41A7-A55B-5685F437B707}" destId="{E848E712-9BB6-4FA1-8DA6-D931AE46A6F0}" srcOrd="1" destOrd="0" presId="urn:microsoft.com/office/officeart/2005/8/layout/hierarchy6"/>
    <dgm:cxn modelId="{692F5D5D-08DB-41F1-87D5-E89D17531004}" type="presParOf" srcId="{E848E712-9BB6-4FA1-8DA6-D931AE46A6F0}" destId="{0C0D0EF5-C6EB-4D9D-922A-DAB0F4F77E0D}" srcOrd="0" destOrd="0" presId="urn:microsoft.com/office/officeart/2005/8/layout/hierarchy6"/>
    <dgm:cxn modelId="{79A44BD8-0706-4857-A8C0-AD0075F0DFAB}" type="presParOf" srcId="{E848E712-9BB6-4FA1-8DA6-D931AE46A6F0}" destId="{7F10D25E-EE48-41CE-BF91-ECF50EA9A486}" srcOrd="1" destOrd="0" presId="urn:microsoft.com/office/officeart/2005/8/layout/hierarchy6"/>
    <dgm:cxn modelId="{00444E60-4A88-49C8-8174-946C6A8EE782}" type="presParOf" srcId="{79D7AC82-B98A-4A15-944C-9AEEEBB954DF}" destId="{317C1107-0DA6-444E-8057-326F1C572E22}"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5704F5-49A0-4709-8D0E-EBB4C2D17A1E}"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CA"/>
        </a:p>
      </dgm:t>
    </dgm:pt>
    <dgm:pt modelId="{0E5DB57E-4539-4C8C-B78B-E18B59F5748F}">
      <dgm:prSet phldrT="[Text]" custT="1"/>
      <dgm:spPr/>
      <dgm:t>
        <a:bodyPr/>
        <a:lstStyle/>
        <a:p>
          <a:r>
            <a:rPr lang="en-CA" sz="2000" b="1" dirty="0" smtClean="0"/>
            <a:t>Adaptations Needed for Meaningful ICBE</a:t>
          </a:r>
          <a:endParaRPr lang="en-CA" sz="2000" b="1" dirty="0"/>
        </a:p>
      </dgm:t>
    </dgm:pt>
    <dgm:pt modelId="{99A73A15-542E-4C6C-9B06-B87B43B3F1B3}" type="parTrans" cxnId="{EC898034-93DE-47C2-B956-F48B21AAAB7A}">
      <dgm:prSet/>
      <dgm:spPr/>
      <dgm:t>
        <a:bodyPr/>
        <a:lstStyle/>
        <a:p>
          <a:endParaRPr lang="en-CA"/>
        </a:p>
      </dgm:t>
    </dgm:pt>
    <dgm:pt modelId="{9742143C-C382-4C3D-A8D6-24659FD5A39A}" type="sibTrans" cxnId="{EC898034-93DE-47C2-B956-F48B21AAAB7A}">
      <dgm:prSet/>
      <dgm:spPr/>
      <dgm:t>
        <a:bodyPr/>
        <a:lstStyle/>
        <a:p>
          <a:endParaRPr lang="en-CA"/>
        </a:p>
      </dgm:t>
    </dgm:pt>
    <dgm:pt modelId="{925D4F36-8BF6-4810-B268-AABC2438327E}">
      <dgm:prSet phldrT="[Text]" custT="1"/>
      <dgm:spPr/>
      <dgm:t>
        <a:bodyPr/>
        <a:lstStyle/>
        <a:p>
          <a:r>
            <a:rPr lang="en-CA" sz="2000" b="1" dirty="0" smtClean="0"/>
            <a:t>University Structures</a:t>
          </a:r>
          <a:endParaRPr lang="en-CA" sz="2000" b="1" dirty="0"/>
        </a:p>
      </dgm:t>
    </dgm:pt>
    <dgm:pt modelId="{7EC95082-AE21-4DB0-9DFB-B833D088300C}" type="parTrans" cxnId="{5D26ACD3-87D3-4B38-A977-83D13C444D08}">
      <dgm:prSet/>
      <dgm:spPr/>
      <dgm:t>
        <a:bodyPr/>
        <a:lstStyle/>
        <a:p>
          <a:endParaRPr lang="en-CA"/>
        </a:p>
      </dgm:t>
    </dgm:pt>
    <dgm:pt modelId="{8B491F4E-543A-4299-9A01-CA86B71EE293}" type="sibTrans" cxnId="{5D26ACD3-87D3-4B38-A977-83D13C444D08}">
      <dgm:prSet/>
      <dgm:spPr/>
      <dgm:t>
        <a:bodyPr/>
        <a:lstStyle/>
        <a:p>
          <a:endParaRPr lang="en-CA"/>
        </a:p>
      </dgm:t>
    </dgm:pt>
    <dgm:pt modelId="{23B75014-7A0F-46B1-848A-D29EC5C154DE}">
      <dgm:prSet phldrT="[Text]"/>
      <dgm:spPr/>
      <dgm:t>
        <a:bodyPr/>
        <a:lstStyle/>
        <a:p>
          <a:r>
            <a:rPr lang="en-CA" dirty="0" smtClean="0"/>
            <a:t>Curriculum</a:t>
          </a:r>
          <a:br>
            <a:rPr lang="en-CA" dirty="0" smtClean="0"/>
          </a:br>
          <a:r>
            <a:rPr lang="en-CA" dirty="0" smtClean="0"/>
            <a:t>Program Design</a:t>
          </a:r>
          <a:br>
            <a:rPr lang="en-CA" dirty="0" smtClean="0"/>
          </a:br>
          <a:r>
            <a:rPr lang="en-CA" dirty="0" smtClean="0"/>
            <a:t>Cross-Cultural Competencies</a:t>
          </a:r>
          <a:br>
            <a:rPr lang="en-CA" dirty="0" smtClean="0"/>
          </a:br>
          <a:r>
            <a:rPr lang="en-CA" dirty="0" smtClean="0"/>
            <a:t>Time</a:t>
          </a:r>
          <a:endParaRPr lang="en-CA" dirty="0"/>
        </a:p>
      </dgm:t>
    </dgm:pt>
    <dgm:pt modelId="{09793804-C5B9-45F2-80DD-CF0125B10A7C}" type="parTrans" cxnId="{A6D095DF-0B33-4A86-BAD3-D5FA87211199}">
      <dgm:prSet/>
      <dgm:spPr/>
      <dgm:t>
        <a:bodyPr/>
        <a:lstStyle/>
        <a:p>
          <a:endParaRPr lang="en-CA"/>
        </a:p>
      </dgm:t>
    </dgm:pt>
    <dgm:pt modelId="{6026AF96-9D87-4EAB-BD40-F2B44357994D}" type="sibTrans" cxnId="{A6D095DF-0B33-4A86-BAD3-D5FA87211199}">
      <dgm:prSet/>
      <dgm:spPr/>
      <dgm:t>
        <a:bodyPr/>
        <a:lstStyle/>
        <a:p>
          <a:endParaRPr lang="en-CA"/>
        </a:p>
      </dgm:t>
    </dgm:pt>
    <dgm:pt modelId="{885EC575-7495-4AB1-B2F6-2DF5851C36BA}">
      <dgm:prSet phldrT="[Text]" custT="1"/>
      <dgm:spPr/>
      <dgm:t>
        <a:bodyPr/>
        <a:lstStyle/>
        <a:p>
          <a:r>
            <a:rPr lang="en-CA" sz="2000" b="1" dirty="0" smtClean="0"/>
            <a:t>Program/ Faculty</a:t>
          </a:r>
          <a:endParaRPr lang="en-CA" sz="2000" b="1" dirty="0"/>
        </a:p>
      </dgm:t>
    </dgm:pt>
    <dgm:pt modelId="{4D94F93A-049D-46EB-84B1-D246F4FB0F8D}" type="parTrans" cxnId="{2C6BD122-C4E3-4BA0-ACFD-9C6167573CC3}">
      <dgm:prSet/>
      <dgm:spPr/>
      <dgm:t>
        <a:bodyPr/>
        <a:lstStyle/>
        <a:p>
          <a:endParaRPr lang="en-CA"/>
        </a:p>
      </dgm:t>
    </dgm:pt>
    <dgm:pt modelId="{4A4DE505-96AC-4F1F-B782-DE9405A2C80D}" type="sibTrans" cxnId="{2C6BD122-C4E3-4BA0-ACFD-9C6167573CC3}">
      <dgm:prSet/>
      <dgm:spPr/>
      <dgm:t>
        <a:bodyPr/>
        <a:lstStyle/>
        <a:p>
          <a:endParaRPr lang="en-CA"/>
        </a:p>
      </dgm:t>
    </dgm:pt>
    <dgm:pt modelId="{394594A4-BBAB-4C4A-8310-99D1D1735644}">
      <dgm:prSet phldrT="[Text]" custT="1"/>
      <dgm:spPr/>
      <dgm:t>
        <a:bodyPr/>
        <a:lstStyle/>
        <a:p>
          <a:r>
            <a:rPr lang="en-CA" sz="2000" b="1" dirty="0" smtClean="0"/>
            <a:t>Community</a:t>
          </a:r>
          <a:endParaRPr lang="en-CA" sz="2000" b="1" dirty="0"/>
        </a:p>
      </dgm:t>
    </dgm:pt>
    <dgm:pt modelId="{D36537D8-57D7-49CE-BD5F-5FA36797998D}" type="parTrans" cxnId="{C403F182-8C8E-4001-939F-E38FCF980692}">
      <dgm:prSet/>
      <dgm:spPr/>
      <dgm:t>
        <a:bodyPr/>
        <a:lstStyle/>
        <a:p>
          <a:endParaRPr lang="en-CA"/>
        </a:p>
      </dgm:t>
    </dgm:pt>
    <dgm:pt modelId="{130D29D7-DA91-4467-AAD3-F26A626215E6}" type="sibTrans" cxnId="{C403F182-8C8E-4001-939F-E38FCF980692}">
      <dgm:prSet/>
      <dgm:spPr/>
      <dgm:t>
        <a:bodyPr/>
        <a:lstStyle/>
        <a:p>
          <a:endParaRPr lang="en-CA"/>
        </a:p>
      </dgm:t>
    </dgm:pt>
    <dgm:pt modelId="{F07685EF-F4FA-48AD-8959-966D5C49899F}">
      <dgm:prSet/>
      <dgm:spPr/>
      <dgm:t>
        <a:bodyPr/>
        <a:lstStyle/>
        <a:p>
          <a:r>
            <a:rPr lang="en-CA" dirty="0" smtClean="0"/>
            <a:t>Communication</a:t>
          </a:r>
          <a:br>
            <a:rPr lang="en-CA" dirty="0" smtClean="0"/>
          </a:br>
          <a:r>
            <a:rPr lang="en-CA" dirty="0" smtClean="0"/>
            <a:t>Personal Relationships</a:t>
          </a:r>
          <a:endParaRPr lang="en-CA" dirty="0"/>
        </a:p>
      </dgm:t>
    </dgm:pt>
    <dgm:pt modelId="{8874AFC8-C023-42E2-9BD5-C4A988B27D98}" type="parTrans" cxnId="{53D47E7E-E695-466A-89BA-8329AE507916}">
      <dgm:prSet/>
      <dgm:spPr/>
      <dgm:t>
        <a:bodyPr/>
        <a:lstStyle/>
        <a:p>
          <a:endParaRPr lang="en-CA"/>
        </a:p>
      </dgm:t>
    </dgm:pt>
    <dgm:pt modelId="{D3272179-BD2A-4917-A200-EA8ADE5B006F}" type="sibTrans" cxnId="{53D47E7E-E695-466A-89BA-8329AE507916}">
      <dgm:prSet/>
      <dgm:spPr/>
      <dgm:t>
        <a:bodyPr/>
        <a:lstStyle/>
        <a:p>
          <a:endParaRPr lang="en-CA"/>
        </a:p>
      </dgm:t>
    </dgm:pt>
    <dgm:pt modelId="{B8D5EDE7-0EE5-494E-887C-4CAAC0C87599}">
      <dgm:prSet/>
      <dgm:spPr/>
      <dgm:t>
        <a:bodyPr/>
        <a:lstStyle/>
        <a:p>
          <a:r>
            <a:rPr lang="en-CA" dirty="0" smtClean="0"/>
            <a:t>Registration</a:t>
          </a:r>
          <a:br>
            <a:rPr lang="en-CA" dirty="0" smtClean="0"/>
          </a:br>
          <a:r>
            <a:rPr lang="en-CA" dirty="0" smtClean="0"/>
            <a:t>Timelines</a:t>
          </a:r>
          <a:br>
            <a:rPr lang="en-CA" dirty="0" smtClean="0"/>
          </a:br>
          <a:r>
            <a:rPr lang="en-CA" dirty="0" smtClean="0"/>
            <a:t>Funding</a:t>
          </a:r>
          <a:endParaRPr lang="en-CA" dirty="0"/>
        </a:p>
      </dgm:t>
    </dgm:pt>
    <dgm:pt modelId="{4E57D55D-7419-422C-BF4C-5CE3DE712574}" type="parTrans" cxnId="{C208D7CE-6F6B-495D-8B6C-8C1F3BB9E320}">
      <dgm:prSet/>
      <dgm:spPr/>
      <dgm:t>
        <a:bodyPr/>
        <a:lstStyle/>
        <a:p>
          <a:endParaRPr lang="en-CA"/>
        </a:p>
      </dgm:t>
    </dgm:pt>
    <dgm:pt modelId="{8A42AF9E-4BFA-4C7E-8E98-6BA4C7887BB4}" type="sibTrans" cxnId="{C208D7CE-6F6B-495D-8B6C-8C1F3BB9E320}">
      <dgm:prSet/>
      <dgm:spPr/>
      <dgm:t>
        <a:bodyPr/>
        <a:lstStyle/>
        <a:p>
          <a:endParaRPr lang="en-CA"/>
        </a:p>
      </dgm:t>
    </dgm:pt>
    <dgm:pt modelId="{79D7AC82-B98A-4A15-944C-9AEEEBB954DF}" type="pres">
      <dgm:prSet presAssocID="{EA5704F5-49A0-4709-8D0E-EBB4C2D17A1E}" presName="mainComposite" presStyleCnt="0">
        <dgm:presLayoutVars>
          <dgm:chPref val="1"/>
          <dgm:dir/>
          <dgm:animOne val="branch"/>
          <dgm:animLvl val="lvl"/>
          <dgm:resizeHandles val="exact"/>
        </dgm:presLayoutVars>
      </dgm:prSet>
      <dgm:spPr/>
      <dgm:t>
        <a:bodyPr/>
        <a:lstStyle/>
        <a:p>
          <a:endParaRPr lang="en-CA"/>
        </a:p>
      </dgm:t>
    </dgm:pt>
    <dgm:pt modelId="{AEB3989E-857C-4EE6-A4A0-D814829157E2}" type="pres">
      <dgm:prSet presAssocID="{EA5704F5-49A0-4709-8D0E-EBB4C2D17A1E}" presName="hierFlow" presStyleCnt="0"/>
      <dgm:spPr/>
    </dgm:pt>
    <dgm:pt modelId="{39C965EC-0D69-40BF-A6E3-3D8D9AB25E85}" type="pres">
      <dgm:prSet presAssocID="{EA5704F5-49A0-4709-8D0E-EBB4C2D17A1E}" presName="hierChild1" presStyleCnt="0">
        <dgm:presLayoutVars>
          <dgm:chPref val="1"/>
          <dgm:animOne val="branch"/>
          <dgm:animLvl val="lvl"/>
        </dgm:presLayoutVars>
      </dgm:prSet>
      <dgm:spPr/>
    </dgm:pt>
    <dgm:pt modelId="{E7F08867-EE8C-4155-B8F4-9E0680B28CA9}" type="pres">
      <dgm:prSet presAssocID="{0E5DB57E-4539-4C8C-B78B-E18B59F5748F}" presName="Name14" presStyleCnt="0"/>
      <dgm:spPr/>
    </dgm:pt>
    <dgm:pt modelId="{7CEFAE8F-1623-4D7A-9212-43DA2E83686F}" type="pres">
      <dgm:prSet presAssocID="{0E5DB57E-4539-4C8C-B78B-E18B59F5748F}" presName="level1Shape" presStyleLbl="node0" presStyleIdx="0" presStyleCnt="1">
        <dgm:presLayoutVars>
          <dgm:chPref val="3"/>
        </dgm:presLayoutVars>
      </dgm:prSet>
      <dgm:spPr/>
      <dgm:t>
        <a:bodyPr/>
        <a:lstStyle/>
        <a:p>
          <a:endParaRPr lang="en-CA"/>
        </a:p>
      </dgm:t>
    </dgm:pt>
    <dgm:pt modelId="{A6493B16-7DEC-47C7-9890-9AED08BC5D26}" type="pres">
      <dgm:prSet presAssocID="{0E5DB57E-4539-4C8C-B78B-E18B59F5748F}" presName="hierChild2" presStyleCnt="0"/>
      <dgm:spPr/>
    </dgm:pt>
    <dgm:pt modelId="{272F34D1-C5F8-4A3A-A1E7-270130E88243}" type="pres">
      <dgm:prSet presAssocID="{7EC95082-AE21-4DB0-9DFB-B833D088300C}" presName="Name19" presStyleLbl="parChTrans1D2" presStyleIdx="0" presStyleCnt="3"/>
      <dgm:spPr/>
      <dgm:t>
        <a:bodyPr/>
        <a:lstStyle/>
        <a:p>
          <a:endParaRPr lang="en-CA"/>
        </a:p>
      </dgm:t>
    </dgm:pt>
    <dgm:pt modelId="{180FE4B8-7F2A-477F-851B-8734228FE7FE}" type="pres">
      <dgm:prSet presAssocID="{925D4F36-8BF6-4810-B268-AABC2438327E}" presName="Name21" presStyleCnt="0"/>
      <dgm:spPr/>
    </dgm:pt>
    <dgm:pt modelId="{257365A2-9069-4F94-933E-5CAE290AAD80}" type="pres">
      <dgm:prSet presAssocID="{925D4F36-8BF6-4810-B268-AABC2438327E}" presName="level2Shape" presStyleLbl="node2" presStyleIdx="0" presStyleCnt="3"/>
      <dgm:spPr/>
      <dgm:t>
        <a:bodyPr/>
        <a:lstStyle/>
        <a:p>
          <a:endParaRPr lang="en-CA"/>
        </a:p>
      </dgm:t>
    </dgm:pt>
    <dgm:pt modelId="{8C9105A9-E641-4ACD-BDA3-ADF079414C1B}" type="pres">
      <dgm:prSet presAssocID="{925D4F36-8BF6-4810-B268-AABC2438327E}" presName="hierChild3" presStyleCnt="0"/>
      <dgm:spPr/>
    </dgm:pt>
    <dgm:pt modelId="{BB676DCE-D8EE-4748-B627-8E4F8F5B067E}" type="pres">
      <dgm:prSet presAssocID="{4E57D55D-7419-422C-BF4C-5CE3DE712574}" presName="Name19" presStyleLbl="parChTrans1D3" presStyleIdx="0" presStyleCnt="3"/>
      <dgm:spPr/>
      <dgm:t>
        <a:bodyPr/>
        <a:lstStyle/>
        <a:p>
          <a:endParaRPr lang="en-CA"/>
        </a:p>
      </dgm:t>
    </dgm:pt>
    <dgm:pt modelId="{21D8B20E-011E-49BD-8CA3-465D4EE143D6}" type="pres">
      <dgm:prSet presAssocID="{B8D5EDE7-0EE5-494E-887C-4CAAC0C87599}" presName="Name21" presStyleCnt="0"/>
      <dgm:spPr/>
    </dgm:pt>
    <dgm:pt modelId="{22BC86A3-AC2A-43E7-95FC-87B826614A01}" type="pres">
      <dgm:prSet presAssocID="{B8D5EDE7-0EE5-494E-887C-4CAAC0C87599}" presName="level2Shape" presStyleLbl="node3" presStyleIdx="0" presStyleCnt="3"/>
      <dgm:spPr/>
      <dgm:t>
        <a:bodyPr/>
        <a:lstStyle/>
        <a:p>
          <a:endParaRPr lang="en-CA"/>
        </a:p>
      </dgm:t>
    </dgm:pt>
    <dgm:pt modelId="{8067E82A-37C2-4AAA-88B2-9D7C8E71BDB0}" type="pres">
      <dgm:prSet presAssocID="{B8D5EDE7-0EE5-494E-887C-4CAAC0C87599}" presName="hierChild3" presStyleCnt="0"/>
      <dgm:spPr/>
    </dgm:pt>
    <dgm:pt modelId="{2A37E1FA-6806-4CEE-B7EC-7363398FAC16}" type="pres">
      <dgm:prSet presAssocID="{D36537D8-57D7-49CE-BD5F-5FA36797998D}" presName="Name19" presStyleLbl="parChTrans1D2" presStyleIdx="1" presStyleCnt="3"/>
      <dgm:spPr/>
      <dgm:t>
        <a:bodyPr/>
        <a:lstStyle/>
        <a:p>
          <a:endParaRPr lang="en-CA"/>
        </a:p>
      </dgm:t>
    </dgm:pt>
    <dgm:pt modelId="{6B3ADE70-1EFD-4392-A4FE-A577E63E0786}" type="pres">
      <dgm:prSet presAssocID="{394594A4-BBAB-4C4A-8310-99D1D1735644}" presName="Name21" presStyleCnt="0"/>
      <dgm:spPr/>
    </dgm:pt>
    <dgm:pt modelId="{EB19969B-3803-4027-B104-3442EB9DECAF}" type="pres">
      <dgm:prSet presAssocID="{394594A4-BBAB-4C4A-8310-99D1D1735644}" presName="level2Shape" presStyleLbl="node2" presStyleIdx="1" presStyleCnt="3"/>
      <dgm:spPr/>
      <dgm:t>
        <a:bodyPr/>
        <a:lstStyle/>
        <a:p>
          <a:endParaRPr lang="en-CA"/>
        </a:p>
      </dgm:t>
    </dgm:pt>
    <dgm:pt modelId="{16C2DDB6-FA5B-42C1-BB81-851CBA672067}" type="pres">
      <dgm:prSet presAssocID="{394594A4-BBAB-4C4A-8310-99D1D1735644}" presName="hierChild3" presStyleCnt="0"/>
      <dgm:spPr/>
    </dgm:pt>
    <dgm:pt modelId="{C3066BD0-4643-4284-9B9C-A15F200B8DE6}" type="pres">
      <dgm:prSet presAssocID="{8874AFC8-C023-42E2-9BD5-C4A988B27D98}" presName="Name19" presStyleLbl="parChTrans1D3" presStyleIdx="1" presStyleCnt="3"/>
      <dgm:spPr/>
      <dgm:t>
        <a:bodyPr/>
        <a:lstStyle/>
        <a:p>
          <a:endParaRPr lang="en-CA"/>
        </a:p>
      </dgm:t>
    </dgm:pt>
    <dgm:pt modelId="{62A6FF11-B420-44F7-A449-909F2810DC19}" type="pres">
      <dgm:prSet presAssocID="{F07685EF-F4FA-48AD-8959-966D5C49899F}" presName="Name21" presStyleCnt="0"/>
      <dgm:spPr/>
    </dgm:pt>
    <dgm:pt modelId="{795543B5-1F06-4C5D-9D2A-324C378DC78A}" type="pres">
      <dgm:prSet presAssocID="{F07685EF-F4FA-48AD-8959-966D5C49899F}" presName="level2Shape" presStyleLbl="node3" presStyleIdx="1" presStyleCnt="3"/>
      <dgm:spPr/>
      <dgm:t>
        <a:bodyPr/>
        <a:lstStyle/>
        <a:p>
          <a:endParaRPr lang="en-CA"/>
        </a:p>
      </dgm:t>
    </dgm:pt>
    <dgm:pt modelId="{28E49101-B319-4FFF-ACF5-722535E21216}" type="pres">
      <dgm:prSet presAssocID="{F07685EF-F4FA-48AD-8959-966D5C49899F}" presName="hierChild3" presStyleCnt="0"/>
      <dgm:spPr/>
    </dgm:pt>
    <dgm:pt modelId="{1338CC8B-A227-46AA-A71D-523869C2AB0A}" type="pres">
      <dgm:prSet presAssocID="{4D94F93A-049D-46EB-84B1-D246F4FB0F8D}" presName="Name19" presStyleLbl="parChTrans1D2" presStyleIdx="2" presStyleCnt="3"/>
      <dgm:spPr/>
      <dgm:t>
        <a:bodyPr/>
        <a:lstStyle/>
        <a:p>
          <a:endParaRPr lang="en-CA"/>
        </a:p>
      </dgm:t>
    </dgm:pt>
    <dgm:pt modelId="{1F0FBEFC-22C9-43B9-B717-A69465707634}" type="pres">
      <dgm:prSet presAssocID="{885EC575-7495-4AB1-B2F6-2DF5851C36BA}" presName="Name21" presStyleCnt="0"/>
      <dgm:spPr/>
    </dgm:pt>
    <dgm:pt modelId="{D6633B05-C8DB-4B01-8D71-7301DCCF78C2}" type="pres">
      <dgm:prSet presAssocID="{885EC575-7495-4AB1-B2F6-2DF5851C36BA}" presName="level2Shape" presStyleLbl="node2" presStyleIdx="2" presStyleCnt="3"/>
      <dgm:spPr/>
      <dgm:t>
        <a:bodyPr/>
        <a:lstStyle/>
        <a:p>
          <a:endParaRPr lang="en-CA"/>
        </a:p>
      </dgm:t>
    </dgm:pt>
    <dgm:pt modelId="{02A55812-8E97-41A7-A55B-5685F437B707}" type="pres">
      <dgm:prSet presAssocID="{885EC575-7495-4AB1-B2F6-2DF5851C36BA}" presName="hierChild3" presStyleCnt="0"/>
      <dgm:spPr/>
    </dgm:pt>
    <dgm:pt modelId="{87DD8B29-0EF4-4844-84AB-C481AFBF3FD8}" type="pres">
      <dgm:prSet presAssocID="{09793804-C5B9-45F2-80DD-CF0125B10A7C}" presName="Name19" presStyleLbl="parChTrans1D3" presStyleIdx="2" presStyleCnt="3"/>
      <dgm:spPr/>
      <dgm:t>
        <a:bodyPr/>
        <a:lstStyle/>
        <a:p>
          <a:endParaRPr lang="en-CA"/>
        </a:p>
      </dgm:t>
    </dgm:pt>
    <dgm:pt modelId="{E848E712-9BB6-4FA1-8DA6-D931AE46A6F0}" type="pres">
      <dgm:prSet presAssocID="{23B75014-7A0F-46B1-848A-D29EC5C154DE}" presName="Name21" presStyleCnt="0"/>
      <dgm:spPr/>
    </dgm:pt>
    <dgm:pt modelId="{0C0D0EF5-C6EB-4D9D-922A-DAB0F4F77E0D}" type="pres">
      <dgm:prSet presAssocID="{23B75014-7A0F-46B1-848A-D29EC5C154DE}" presName="level2Shape" presStyleLbl="node3" presStyleIdx="2" presStyleCnt="3"/>
      <dgm:spPr/>
      <dgm:t>
        <a:bodyPr/>
        <a:lstStyle/>
        <a:p>
          <a:endParaRPr lang="en-CA"/>
        </a:p>
      </dgm:t>
    </dgm:pt>
    <dgm:pt modelId="{7F10D25E-EE48-41CE-BF91-ECF50EA9A486}" type="pres">
      <dgm:prSet presAssocID="{23B75014-7A0F-46B1-848A-D29EC5C154DE}" presName="hierChild3" presStyleCnt="0"/>
      <dgm:spPr/>
    </dgm:pt>
    <dgm:pt modelId="{317C1107-0DA6-444E-8057-326F1C572E22}" type="pres">
      <dgm:prSet presAssocID="{EA5704F5-49A0-4709-8D0E-EBB4C2D17A1E}" presName="bgShapesFlow" presStyleCnt="0"/>
      <dgm:spPr/>
    </dgm:pt>
  </dgm:ptLst>
  <dgm:cxnLst>
    <dgm:cxn modelId="{891DACBF-D413-494B-AC52-8E76A8309A7F}" type="presOf" srcId="{8874AFC8-C023-42E2-9BD5-C4A988B27D98}" destId="{C3066BD0-4643-4284-9B9C-A15F200B8DE6}" srcOrd="0" destOrd="0" presId="urn:microsoft.com/office/officeart/2005/8/layout/hierarchy6"/>
    <dgm:cxn modelId="{5C4142DF-5159-4EAB-81BE-88EC23547929}" type="presOf" srcId="{7EC95082-AE21-4DB0-9DFB-B833D088300C}" destId="{272F34D1-C5F8-4A3A-A1E7-270130E88243}" srcOrd="0" destOrd="0" presId="urn:microsoft.com/office/officeart/2005/8/layout/hierarchy6"/>
    <dgm:cxn modelId="{C403F182-8C8E-4001-939F-E38FCF980692}" srcId="{0E5DB57E-4539-4C8C-B78B-E18B59F5748F}" destId="{394594A4-BBAB-4C4A-8310-99D1D1735644}" srcOrd="1" destOrd="0" parTransId="{D36537D8-57D7-49CE-BD5F-5FA36797998D}" sibTransId="{130D29D7-DA91-4467-AAD3-F26A626215E6}"/>
    <dgm:cxn modelId="{57D7BD1E-903B-4D9F-A0B7-41DD56A3783F}" type="presOf" srcId="{885EC575-7495-4AB1-B2F6-2DF5851C36BA}" destId="{D6633B05-C8DB-4B01-8D71-7301DCCF78C2}" srcOrd="0" destOrd="0" presId="urn:microsoft.com/office/officeart/2005/8/layout/hierarchy6"/>
    <dgm:cxn modelId="{3ABFC17B-99BE-456A-8824-9079346EE912}" type="presOf" srcId="{925D4F36-8BF6-4810-B268-AABC2438327E}" destId="{257365A2-9069-4F94-933E-5CAE290AAD80}" srcOrd="0" destOrd="0" presId="urn:microsoft.com/office/officeart/2005/8/layout/hierarchy6"/>
    <dgm:cxn modelId="{CA854725-E206-4044-AD04-7319748B13DB}" type="presOf" srcId="{B8D5EDE7-0EE5-494E-887C-4CAAC0C87599}" destId="{22BC86A3-AC2A-43E7-95FC-87B826614A01}" srcOrd="0" destOrd="0" presId="urn:microsoft.com/office/officeart/2005/8/layout/hierarchy6"/>
    <dgm:cxn modelId="{FCFE3FF5-74CE-4EA1-9089-D6783866B9BD}" type="presOf" srcId="{394594A4-BBAB-4C4A-8310-99D1D1735644}" destId="{EB19969B-3803-4027-B104-3442EB9DECAF}" srcOrd="0" destOrd="0" presId="urn:microsoft.com/office/officeart/2005/8/layout/hierarchy6"/>
    <dgm:cxn modelId="{6EAD18FE-E22E-42EC-AA8B-7706A437542F}" type="presOf" srcId="{F07685EF-F4FA-48AD-8959-966D5C49899F}" destId="{795543B5-1F06-4C5D-9D2A-324C378DC78A}" srcOrd="0" destOrd="0" presId="urn:microsoft.com/office/officeart/2005/8/layout/hierarchy6"/>
    <dgm:cxn modelId="{3CDAEA69-950E-4CFB-804E-652C0AF4AD6F}" type="presOf" srcId="{23B75014-7A0F-46B1-848A-D29EC5C154DE}" destId="{0C0D0EF5-C6EB-4D9D-922A-DAB0F4F77E0D}" srcOrd="0" destOrd="0" presId="urn:microsoft.com/office/officeart/2005/8/layout/hierarchy6"/>
    <dgm:cxn modelId="{EC172941-EF3A-4FD9-B520-F8CE8085FBEA}" type="presOf" srcId="{D36537D8-57D7-49CE-BD5F-5FA36797998D}" destId="{2A37E1FA-6806-4CEE-B7EC-7363398FAC16}" srcOrd="0" destOrd="0" presId="urn:microsoft.com/office/officeart/2005/8/layout/hierarchy6"/>
    <dgm:cxn modelId="{2C6BD122-C4E3-4BA0-ACFD-9C6167573CC3}" srcId="{0E5DB57E-4539-4C8C-B78B-E18B59F5748F}" destId="{885EC575-7495-4AB1-B2F6-2DF5851C36BA}" srcOrd="2" destOrd="0" parTransId="{4D94F93A-049D-46EB-84B1-D246F4FB0F8D}" sibTransId="{4A4DE505-96AC-4F1F-B782-DE9405A2C80D}"/>
    <dgm:cxn modelId="{7779F045-C7E7-4C55-A97A-CF17510845AC}" type="presOf" srcId="{09793804-C5B9-45F2-80DD-CF0125B10A7C}" destId="{87DD8B29-0EF4-4844-84AB-C481AFBF3FD8}" srcOrd="0" destOrd="0" presId="urn:microsoft.com/office/officeart/2005/8/layout/hierarchy6"/>
    <dgm:cxn modelId="{5D26ACD3-87D3-4B38-A977-83D13C444D08}" srcId="{0E5DB57E-4539-4C8C-B78B-E18B59F5748F}" destId="{925D4F36-8BF6-4810-B268-AABC2438327E}" srcOrd="0" destOrd="0" parTransId="{7EC95082-AE21-4DB0-9DFB-B833D088300C}" sibTransId="{8B491F4E-543A-4299-9A01-CA86B71EE293}"/>
    <dgm:cxn modelId="{A8AD930A-D4DD-4F5E-8C93-82423C6720CB}" type="presOf" srcId="{0E5DB57E-4539-4C8C-B78B-E18B59F5748F}" destId="{7CEFAE8F-1623-4D7A-9212-43DA2E83686F}" srcOrd="0" destOrd="0" presId="urn:microsoft.com/office/officeart/2005/8/layout/hierarchy6"/>
    <dgm:cxn modelId="{3B8B0E9B-D831-4FB7-AB26-92A3B941E186}" type="presOf" srcId="{4E57D55D-7419-422C-BF4C-5CE3DE712574}" destId="{BB676DCE-D8EE-4748-B627-8E4F8F5B067E}" srcOrd="0" destOrd="0" presId="urn:microsoft.com/office/officeart/2005/8/layout/hierarchy6"/>
    <dgm:cxn modelId="{A6D095DF-0B33-4A86-BAD3-D5FA87211199}" srcId="{885EC575-7495-4AB1-B2F6-2DF5851C36BA}" destId="{23B75014-7A0F-46B1-848A-D29EC5C154DE}" srcOrd="0" destOrd="0" parTransId="{09793804-C5B9-45F2-80DD-CF0125B10A7C}" sibTransId="{6026AF96-9D87-4EAB-BD40-F2B44357994D}"/>
    <dgm:cxn modelId="{EC898034-93DE-47C2-B956-F48B21AAAB7A}" srcId="{EA5704F5-49A0-4709-8D0E-EBB4C2D17A1E}" destId="{0E5DB57E-4539-4C8C-B78B-E18B59F5748F}" srcOrd="0" destOrd="0" parTransId="{99A73A15-542E-4C6C-9B06-B87B43B3F1B3}" sibTransId="{9742143C-C382-4C3D-A8D6-24659FD5A39A}"/>
    <dgm:cxn modelId="{53D47E7E-E695-466A-89BA-8329AE507916}" srcId="{394594A4-BBAB-4C4A-8310-99D1D1735644}" destId="{F07685EF-F4FA-48AD-8959-966D5C49899F}" srcOrd="0" destOrd="0" parTransId="{8874AFC8-C023-42E2-9BD5-C4A988B27D98}" sibTransId="{D3272179-BD2A-4917-A200-EA8ADE5B006F}"/>
    <dgm:cxn modelId="{9B70A90E-9CC0-4720-9224-E7F32235BE67}" type="presOf" srcId="{EA5704F5-49A0-4709-8D0E-EBB4C2D17A1E}" destId="{79D7AC82-B98A-4A15-944C-9AEEEBB954DF}" srcOrd="0" destOrd="0" presId="urn:microsoft.com/office/officeart/2005/8/layout/hierarchy6"/>
    <dgm:cxn modelId="{B085BBE9-84E5-4CD5-8301-7E9443C28E6A}" type="presOf" srcId="{4D94F93A-049D-46EB-84B1-D246F4FB0F8D}" destId="{1338CC8B-A227-46AA-A71D-523869C2AB0A}" srcOrd="0" destOrd="0" presId="urn:microsoft.com/office/officeart/2005/8/layout/hierarchy6"/>
    <dgm:cxn modelId="{C208D7CE-6F6B-495D-8B6C-8C1F3BB9E320}" srcId="{925D4F36-8BF6-4810-B268-AABC2438327E}" destId="{B8D5EDE7-0EE5-494E-887C-4CAAC0C87599}" srcOrd="0" destOrd="0" parTransId="{4E57D55D-7419-422C-BF4C-5CE3DE712574}" sibTransId="{8A42AF9E-4BFA-4C7E-8E98-6BA4C7887BB4}"/>
    <dgm:cxn modelId="{6A236F1A-30E2-4E52-8B53-DF405751EE87}" type="presParOf" srcId="{79D7AC82-B98A-4A15-944C-9AEEEBB954DF}" destId="{AEB3989E-857C-4EE6-A4A0-D814829157E2}" srcOrd="0" destOrd="0" presId="urn:microsoft.com/office/officeart/2005/8/layout/hierarchy6"/>
    <dgm:cxn modelId="{27B9AB54-CA55-444D-B154-BA3CE995B3E7}" type="presParOf" srcId="{AEB3989E-857C-4EE6-A4A0-D814829157E2}" destId="{39C965EC-0D69-40BF-A6E3-3D8D9AB25E85}" srcOrd="0" destOrd="0" presId="urn:microsoft.com/office/officeart/2005/8/layout/hierarchy6"/>
    <dgm:cxn modelId="{9CE827D9-98FD-46C2-83E6-96D7059A56BB}" type="presParOf" srcId="{39C965EC-0D69-40BF-A6E3-3D8D9AB25E85}" destId="{E7F08867-EE8C-4155-B8F4-9E0680B28CA9}" srcOrd="0" destOrd="0" presId="urn:microsoft.com/office/officeart/2005/8/layout/hierarchy6"/>
    <dgm:cxn modelId="{36CB78F4-3999-4C5A-96D6-0F1A4BEA4036}" type="presParOf" srcId="{E7F08867-EE8C-4155-B8F4-9E0680B28CA9}" destId="{7CEFAE8F-1623-4D7A-9212-43DA2E83686F}" srcOrd="0" destOrd="0" presId="urn:microsoft.com/office/officeart/2005/8/layout/hierarchy6"/>
    <dgm:cxn modelId="{DD77581D-0279-4F9A-90B7-0EF82AF745B7}" type="presParOf" srcId="{E7F08867-EE8C-4155-B8F4-9E0680B28CA9}" destId="{A6493B16-7DEC-47C7-9890-9AED08BC5D26}" srcOrd="1" destOrd="0" presId="urn:microsoft.com/office/officeart/2005/8/layout/hierarchy6"/>
    <dgm:cxn modelId="{3E631FE9-F42D-4B8E-9262-5E3B8C95973E}" type="presParOf" srcId="{A6493B16-7DEC-47C7-9890-9AED08BC5D26}" destId="{272F34D1-C5F8-4A3A-A1E7-270130E88243}" srcOrd="0" destOrd="0" presId="urn:microsoft.com/office/officeart/2005/8/layout/hierarchy6"/>
    <dgm:cxn modelId="{943BEE61-1D87-4D41-97F6-79E6946E6217}" type="presParOf" srcId="{A6493B16-7DEC-47C7-9890-9AED08BC5D26}" destId="{180FE4B8-7F2A-477F-851B-8734228FE7FE}" srcOrd="1" destOrd="0" presId="urn:microsoft.com/office/officeart/2005/8/layout/hierarchy6"/>
    <dgm:cxn modelId="{9FD3E7B1-248C-4CEB-A5CF-1F2CD990713E}" type="presParOf" srcId="{180FE4B8-7F2A-477F-851B-8734228FE7FE}" destId="{257365A2-9069-4F94-933E-5CAE290AAD80}" srcOrd="0" destOrd="0" presId="urn:microsoft.com/office/officeart/2005/8/layout/hierarchy6"/>
    <dgm:cxn modelId="{D98FC306-A63A-4154-BED7-75DDD806E86C}" type="presParOf" srcId="{180FE4B8-7F2A-477F-851B-8734228FE7FE}" destId="{8C9105A9-E641-4ACD-BDA3-ADF079414C1B}" srcOrd="1" destOrd="0" presId="urn:microsoft.com/office/officeart/2005/8/layout/hierarchy6"/>
    <dgm:cxn modelId="{5DCB2F91-3497-4FD8-B717-C3947BC5FFB3}" type="presParOf" srcId="{8C9105A9-E641-4ACD-BDA3-ADF079414C1B}" destId="{BB676DCE-D8EE-4748-B627-8E4F8F5B067E}" srcOrd="0" destOrd="0" presId="urn:microsoft.com/office/officeart/2005/8/layout/hierarchy6"/>
    <dgm:cxn modelId="{C1D3DA69-E3B5-4230-8C6A-2A1D5F257F91}" type="presParOf" srcId="{8C9105A9-E641-4ACD-BDA3-ADF079414C1B}" destId="{21D8B20E-011E-49BD-8CA3-465D4EE143D6}" srcOrd="1" destOrd="0" presId="urn:microsoft.com/office/officeart/2005/8/layout/hierarchy6"/>
    <dgm:cxn modelId="{C2C8AE52-239F-4263-A36F-8ACA544D8308}" type="presParOf" srcId="{21D8B20E-011E-49BD-8CA3-465D4EE143D6}" destId="{22BC86A3-AC2A-43E7-95FC-87B826614A01}" srcOrd="0" destOrd="0" presId="urn:microsoft.com/office/officeart/2005/8/layout/hierarchy6"/>
    <dgm:cxn modelId="{B547626E-70AF-4CAB-A80D-7C15F9C1F77C}" type="presParOf" srcId="{21D8B20E-011E-49BD-8CA3-465D4EE143D6}" destId="{8067E82A-37C2-4AAA-88B2-9D7C8E71BDB0}" srcOrd="1" destOrd="0" presId="urn:microsoft.com/office/officeart/2005/8/layout/hierarchy6"/>
    <dgm:cxn modelId="{12AE10CC-B956-4400-81E7-7973AD9F90FC}" type="presParOf" srcId="{A6493B16-7DEC-47C7-9890-9AED08BC5D26}" destId="{2A37E1FA-6806-4CEE-B7EC-7363398FAC16}" srcOrd="2" destOrd="0" presId="urn:microsoft.com/office/officeart/2005/8/layout/hierarchy6"/>
    <dgm:cxn modelId="{DB0AA280-4421-4564-AE06-CE5779E29E85}" type="presParOf" srcId="{A6493B16-7DEC-47C7-9890-9AED08BC5D26}" destId="{6B3ADE70-1EFD-4392-A4FE-A577E63E0786}" srcOrd="3" destOrd="0" presId="urn:microsoft.com/office/officeart/2005/8/layout/hierarchy6"/>
    <dgm:cxn modelId="{2C2A0314-B31E-4AFB-BC25-D1E941D70198}" type="presParOf" srcId="{6B3ADE70-1EFD-4392-A4FE-A577E63E0786}" destId="{EB19969B-3803-4027-B104-3442EB9DECAF}" srcOrd="0" destOrd="0" presId="urn:microsoft.com/office/officeart/2005/8/layout/hierarchy6"/>
    <dgm:cxn modelId="{D1C37333-A7C3-4619-A5F5-2F64DF7DACE5}" type="presParOf" srcId="{6B3ADE70-1EFD-4392-A4FE-A577E63E0786}" destId="{16C2DDB6-FA5B-42C1-BB81-851CBA672067}" srcOrd="1" destOrd="0" presId="urn:microsoft.com/office/officeart/2005/8/layout/hierarchy6"/>
    <dgm:cxn modelId="{36927A15-64CA-4C05-A266-A6A8C6ADC3A5}" type="presParOf" srcId="{16C2DDB6-FA5B-42C1-BB81-851CBA672067}" destId="{C3066BD0-4643-4284-9B9C-A15F200B8DE6}" srcOrd="0" destOrd="0" presId="urn:microsoft.com/office/officeart/2005/8/layout/hierarchy6"/>
    <dgm:cxn modelId="{78DA22F2-D2BF-4CDA-9877-AD803108CC42}" type="presParOf" srcId="{16C2DDB6-FA5B-42C1-BB81-851CBA672067}" destId="{62A6FF11-B420-44F7-A449-909F2810DC19}" srcOrd="1" destOrd="0" presId="urn:microsoft.com/office/officeart/2005/8/layout/hierarchy6"/>
    <dgm:cxn modelId="{44F33FF2-6EF5-4F21-96CB-2FBDB46F9DEA}" type="presParOf" srcId="{62A6FF11-B420-44F7-A449-909F2810DC19}" destId="{795543B5-1F06-4C5D-9D2A-324C378DC78A}" srcOrd="0" destOrd="0" presId="urn:microsoft.com/office/officeart/2005/8/layout/hierarchy6"/>
    <dgm:cxn modelId="{35E9E528-D6FB-447E-BFD0-D1BCBEDCC371}" type="presParOf" srcId="{62A6FF11-B420-44F7-A449-909F2810DC19}" destId="{28E49101-B319-4FFF-ACF5-722535E21216}" srcOrd="1" destOrd="0" presId="urn:microsoft.com/office/officeart/2005/8/layout/hierarchy6"/>
    <dgm:cxn modelId="{0714161A-6C4B-440A-BE97-6FF596356351}" type="presParOf" srcId="{A6493B16-7DEC-47C7-9890-9AED08BC5D26}" destId="{1338CC8B-A227-46AA-A71D-523869C2AB0A}" srcOrd="4" destOrd="0" presId="urn:microsoft.com/office/officeart/2005/8/layout/hierarchy6"/>
    <dgm:cxn modelId="{37A227AC-A61B-4C4B-ADA2-286A59127DF1}" type="presParOf" srcId="{A6493B16-7DEC-47C7-9890-9AED08BC5D26}" destId="{1F0FBEFC-22C9-43B9-B717-A69465707634}" srcOrd="5" destOrd="0" presId="urn:microsoft.com/office/officeart/2005/8/layout/hierarchy6"/>
    <dgm:cxn modelId="{FFC659FF-CFF8-4853-960F-AC5DD2CDD350}" type="presParOf" srcId="{1F0FBEFC-22C9-43B9-B717-A69465707634}" destId="{D6633B05-C8DB-4B01-8D71-7301DCCF78C2}" srcOrd="0" destOrd="0" presId="urn:microsoft.com/office/officeart/2005/8/layout/hierarchy6"/>
    <dgm:cxn modelId="{FBF54049-99E7-4D52-8948-3CACB326E68B}" type="presParOf" srcId="{1F0FBEFC-22C9-43B9-B717-A69465707634}" destId="{02A55812-8E97-41A7-A55B-5685F437B707}" srcOrd="1" destOrd="0" presId="urn:microsoft.com/office/officeart/2005/8/layout/hierarchy6"/>
    <dgm:cxn modelId="{1090DD43-44CF-469C-BFAA-EFB7C4B1CFD5}" type="presParOf" srcId="{02A55812-8E97-41A7-A55B-5685F437B707}" destId="{87DD8B29-0EF4-4844-84AB-C481AFBF3FD8}" srcOrd="0" destOrd="0" presId="urn:microsoft.com/office/officeart/2005/8/layout/hierarchy6"/>
    <dgm:cxn modelId="{8924C40D-DD04-46D2-983E-CCF087113D7B}" type="presParOf" srcId="{02A55812-8E97-41A7-A55B-5685F437B707}" destId="{E848E712-9BB6-4FA1-8DA6-D931AE46A6F0}" srcOrd="1" destOrd="0" presId="urn:microsoft.com/office/officeart/2005/8/layout/hierarchy6"/>
    <dgm:cxn modelId="{03D23E5A-7997-40A3-AF29-41DD5FE8E4EB}" type="presParOf" srcId="{E848E712-9BB6-4FA1-8DA6-D931AE46A6F0}" destId="{0C0D0EF5-C6EB-4D9D-922A-DAB0F4F77E0D}" srcOrd="0" destOrd="0" presId="urn:microsoft.com/office/officeart/2005/8/layout/hierarchy6"/>
    <dgm:cxn modelId="{241B634C-F923-464B-808B-E9C6287360D2}" type="presParOf" srcId="{E848E712-9BB6-4FA1-8DA6-D931AE46A6F0}" destId="{7F10D25E-EE48-41CE-BF91-ECF50EA9A486}" srcOrd="1" destOrd="0" presId="urn:microsoft.com/office/officeart/2005/8/layout/hierarchy6"/>
    <dgm:cxn modelId="{E5988CF9-6D21-4BC0-ADDA-367B95EED6A1}" type="presParOf" srcId="{79D7AC82-B98A-4A15-944C-9AEEEBB954DF}" destId="{317C1107-0DA6-444E-8057-326F1C572E22}"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5704F5-49A0-4709-8D0E-EBB4C2D17A1E}"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CA"/>
        </a:p>
      </dgm:t>
    </dgm:pt>
    <dgm:pt modelId="{0E5DB57E-4539-4C8C-B78B-E18B59F5748F}">
      <dgm:prSet phldrT="[Text]" custT="1"/>
      <dgm:spPr/>
      <dgm:t>
        <a:bodyPr/>
        <a:lstStyle/>
        <a:p>
          <a:r>
            <a:rPr lang="en-CA" sz="2000" b="1" dirty="0" smtClean="0"/>
            <a:t>Solutions</a:t>
          </a:r>
          <a:endParaRPr lang="en-CA" sz="2000" b="1" dirty="0"/>
        </a:p>
      </dgm:t>
    </dgm:pt>
    <dgm:pt modelId="{99A73A15-542E-4C6C-9B06-B87B43B3F1B3}" type="parTrans" cxnId="{EC898034-93DE-47C2-B956-F48B21AAAB7A}">
      <dgm:prSet/>
      <dgm:spPr/>
      <dgm:t>
        <a:bodyPr/>
        <a:lstStyle/>
        <a:p>
          <a:endParaRPr lang="en-CA"/>
        </a:p>
      </dgm:t>
    </dgm:pt>
    <dgm:pt modelId="{9742143C-C382-4C3D-A8D6-24659FD5A39A}" type="sibTrans" cxnId="{EC898034-93DE-47C2-B956-F48B21AAAB7A}">
      <dgm:prSet/>
      <dgm:spPr/>
      <dgm:t>
        <a:bodyPr/>
        <a:lstStyle/>
        <a:p>
          <a:endParaRPr lang="en-CA"/>
        </a:p>
      </dgm:t>
    </dgm:pt>
    <dgm:pt modelId="{925D4F36-8BF6-4810-B268-AABC2438327E}">
      <dgm:prSet phldrT="[Text]" custT="1"/>
      <dgm:spPr/>
      <dgm:t>
        <a:bodyPr/>
        <a:lstStyle/>
        <a:p>
          <a:r>
            <a:rPr lang="en-CA" sz="2000" b="1" dirty="0" smtClean="0"/>
            <a:t>Collaborations</a:t>
          </a:r>
          <a:endParaRPr lang="en-CA" sz="2000" b="1" dirty="0"/>
        </a:p>
      </dgm:t>
    </dgm:pt>
    <dgm:pt modelId="{7EC95082-AE21-4DB0-9DFB-B833D088300C}" type="parTrans" cxnId="{5D26ACD3-87D3-4B38-A977-83D13C444D08}">
      <dgm:prSet/>
      <dgm:spPr/>
      <dgm:t>
        <a:bodyPr/>
        <a:lstStyle/>
        <a:p>
          <a:endParaRPr lang="en-CA"/>
        </a:p>
      </dgm:t>
    </dgm:pt>
    <dgm:pt modelId="{8B491F4E-543A-4299-9A01-CA86B71EE293}" type="sibTrans" cxnId="{5D26ACD3-87D3-4B38-A977-83D13C444D08}">
      <dgm:prSet/>
      <dgm:spPr/>
      <dgm:t>
        <a:bodyPr/>
        <a:lstStyle/>
        <a:p>
          <a:endParaRPr lang="en-CA"/>
        </a:p>
      </dgm:t>
    </dgm:pt>
    <dgm:pt modelId="{23B75014-7A0F-46B1-848A-D29EC5C154DE}">
      <dgm:prSet phldrT="[Text]"/>
      <dgm:spPr/>
      <dgm:t>
        <a:bodyPr/>
        <a:lstStyle/>
        <a:p>
          <a:r>
            <a:rPr lang="en-CA" dirty="0" smtClean="0"/>
            <a:t>Planning and MOUs</a:t>
          </a:r>
          <a:br>
            <a:rPr lang="en-CA" dirty="0" smtClean="0"/>
          </a:br>
          <a:r>
            <a:rPr lang="en-CA" dirty="0" smtClean="0"/>
            <a:t>Training</a:t>
          </a:r>
          <a:br>
            <a:rPr lang="en-CA" dirty="0" smtClean="0"/>
          </a:br>
          <a:r>
            <a:rPr lang="en-CA" dirty="0" smtClean="0"/>
            <a:t>Recruitment</a:t>
          </a:r>
          <a:endParaRPr lang="en-CA" dirty="0"/>
        </a:p>
      </dgm:t>
    </dgm:pt>
    <dgm:pt modelId="{09793804-C5B9-45F2-80DD-CF0125B10A7C}" type="parTrans" cxnId="{A6D095DF-0B33-4A86-BAD3-D5FA87211199}">
      <dgm:prSet/>
      <dgm:spPr/>
      <dgm:t>
        <a:bodyPr/>
        <a:lstStyle/>
        <a:p>
          <a:endParaRPr lang="en-CA"/>
        </a:p>
      </dgm:t>
    </dgm:pt>
    <dgm:pt modelId="{6026AF96-9D87-4EAB-BD40-F2B44357994D}" type="sibTrans" cxnId="{A6D095DF-0B33-4A86-BAD3-D5FA87211199}">
      <dgm:prSet/>
      <dgm:spPr/>
      <dgm:t>
        <a:bodyPr/>
        <a:lstStyle/>
        <a:p>
          <a:endParaRPr lang="en-CA"/>
        </a:p>
      </dgm:t>
    </dgm:pt>
    <dgm:pt modelId="{885EC575-7495-4AB1-B2F6-2DF5851C36BA}">
      <dgm:prSet phldrT="[Text]" custT="1"/>
      <dgm:spPr/>
      <dgm:t>
        <a:bodyPr/>
        <a:lstStyle/>
        <a:p>
          <a:r>
            <a:rPr lang="en-CA" sz="2000" b="1" dirty="0" smtClean="0"/>
            <a:t>Planning</a:t>
          </a:r>
          <a:endParaRPr lang="en-CA" sz="2000" b="1" dirty="0"/>
        </a:p>
      </dgm:t>
    </dgm:pt>
    <dgm:pt modelId="{4D94F93A-049D-46EB-84B1-D246F4FB0F8D}" type="parTrans" cxnId="{2C6BD122-C4E3-4BA0-ACFD-9C6167573CC3}">
      <dgm:prSet/>
      <dgm:spPr/>
      <dgm:t>
        <a:bodyPr/>
        <a:lstStyle/>
        <a:p>
          <a:endParaRPr lang="en-CA"/>
        </a:p>
      </dgm:t>
    </dgm:pt>
    <dgm:pt modelId="{4A4DE505-96AC-4F1F-B782-DE9405A2C80D}" type="sibTrans" cxnId="{2C6BD122-C4E3-4BA0-ACFD-9C6167573CC3}">
      <dgm:prSet/>
      <dgm:spPr/>
      <dgm:t>
        <a:bodyPr/>
        <a:lstStyle/>
        <a:p>
          <a:endParaRPr lang="en-CA"/>
        </a:p>
      </dgm:t>
    </dgm:pt>
    <dgm:pt modelId="{394594A4-BBAB-4C4A-8310-99D1D1735644}">
      <dgm:prSet phldrT="[Text]" custT="1"/>
      <dgm:spPr/>
      <dgm:t>
        <a:bodyPr/>
        <a:lstStyle/>
        <a:p>
          <a:r>
            <a:rPr lang="en-CA" sz="2000" b="1" dirty="0" smtClean="0"/>
            <a:t>Compensation</a:t>
          </a:r>
          <a:endParaRPr lang="en-CA" sz="2000" b="1" dirty="0"/>
        </a:p>
      </dgm:t>
    </dgm:pt>
    <dgm:pt modelId="{D36537D8-57D7-49CE-BD5F-5FA36797998D}" type="parTrans" cxnId="{C403F182-8C8E-4001-939F-E38FCF980692}">
      <dgm:prSet/>
      <dgm:spPr/>
      <dgm:t>
        <a:bodyPr/>
        <a:lstStyle/>
        <a:p>
          <a:endParaRPr lang="en-CA"/>
        </a:p>
      </dgm:t>
    </dgm:pt>
    <dgm:pt modelId="{130D29D7-DA91-4467-AAD3-F26A626215E6}" type="sibTrans" cxnId="{C403F182-8C8E-4001-939F-E38FCF980692}">
      <dgm:prSet/>
      <dgm:spPr/>
      <dgm:t>
        <a:bodyPr/>
        <a:lstStyle/>
        <a:p>
          <a:endParaRPr lang="en-CA"/>
        </a:p>
      </dgm:t>
    </dgm:pt>
    <dgm:pt modelId="{F07685EF-F4FA-48AD-8959-966D5C49899F}">
      <dgm:prSet/>
      <dgm:spPr/>
      <dgm:t>
        <a:bodyPr/>
        <a:lstStyle/>
        <a:p>
          <a:r>
            <a:rPr lang="en-CA" dirty="0" smtClean="0"/>
            <a:t>Compensating and Valuing Community</a:t>
          </a:r>
          <a:br>
            <a:rPr lang="en-CA" dirty="0" smtClean="0"/>
          </a:br>
          <a:r>
            <a:rPr lang="en-CA" dirty="0" smtClean="0"/>
            <a:t>Sustainability</a:t>
          </a:r>
          <a:br>
            <a:rPr lang="en-CA" dirty="0" smtClean="0"/>
          </a:br>
          <a:r>
            <a:rPr lang="en-CA" dirty="0" smtClean="0"/>
            <a:t>Time</a:t>
          </a:r>
          <a:endParaRPr lang="en-CA" dirty="0"/>
        </a:p>
      </dgm:t>
    </dgm:pt>
    <dgm:pt modelId="{8874AFC8-C023-42E2-9BD5-C4A988B27D98}" type="parTrans" cxnId="{53D47E7E-E695-466A-89BA-8329AE507916}">
      <dgm:prSet/>
      <dgm:spPr/>
      <dgm:t>
        <a:bodyPr/>
        <a:lstStyle/>
        <a:p>
          <a:endParaRPr lang="en-CA"/>
        </a:p>
      </dgm:t>
    </dgm:pt>
    <dgm:pt modelId="{D3272179-BD2A-4917-A200-EA8ADE5B006F}" type="sibTrans" cxnId="{53D47E7E-E695-466A-89BA-8329AE507916}">
      <dgm:prSet/>
      <dgm:spPr/>
      <dgm:t>
        <a:bodyPr/>
        <a:lstStyle/>
        <a:p>
          <a:endParaRPr lang="en-CA"/>
        </a:p>
      </dgm:t>
    </dgm:pt>
    <dgm:pt modelId="{B8D5EDE7-0EE5-494E-887C-4CAAC0C87599}">
      <dgm:prSet/>
      <dgm:spPr/>
      <dgm:t>
        <a:bodyPr/>
        <a:lstStyle/>
        <a:p>
          <a:r>
            <a:rPr lang="en-CA" dirty="0" smtClean="0"/>
            <a:t>Uvic &amp; Collaboration with Community</a:t>
          </a:r>
          <a:br>
            <a:rPr lang="en-CA" dirty="0" smtClean="0"/>
          </a:br>
          <a:r>
            <a:rPr lang="en-CA" dirty="0" smtClean="0"/>
            <a:t>INAF</a:t>
          </a:r>
          <a:br>
            <a:rPr lang="en-CA" dirty="0" smtClean="0"/>
          </a:br>
          <a:r>
            <a:rPr lang="en-CA" dirty="0" smtClean="0"/>
            <a:t>Program Collaboration</a:t>
          </a:r>
          <a:br>
            <a:rPr lang="en-CA" dirty="0" smtClean="0"/>
          </a:br>
          <a:r>
            <a:rPr lang="en-CA" dirty="0" smtClean="0"/>
            <a:t>Recruitment</a:t>
          </a:r>
          <a:endParaRPr lang="en-CA" dirty="0"/>
        </a:p>
      </dgm:t>
    </dgm:pt>
    <dgm:pt modelId="{4E57D55D-7419-422C-BF4C-5CE3DE712574}" type="parTrans" cxnId="{C208D7CE-6F6B-495D-8B6C-8C1F3BB9E320}">
      <dgm:prSet/>
      <dgm:spPr/>
      <dgm:t>
        <a:bodyPr/>
        <a:lstStyle/>
        <a:p>
          <a:endParaRPr lang="en-CA"/>
        </a:p>
      </dgm:t>
    </dgm:pt>
    <dgm:pt modelId="{8A42AF9E-4BFA-4C7E-8E98-6BA4C7887BB4}" type="sibTrans" cxnId="{C208D7CE-6F6B-495D-8B6C-8C1F3BB9E320}">
      <dgm:prSet/>
      <dgm:spPr/>
      <dgm:t>
        <a:bodyPr/>
        <a:lstStyle/>
        <a:p>
          <a:endParaRPr lang="en-CA"/>
        </a:p>
      </dgm:t>
    </dgm:pt>
    <dgm:pt modelId="{79D7AC82-B98A-4A15-944C-9AEEEBB954DF}" type="pres">
      <dgm:prSet presAssocID="{EA5704F5-49A0-4709-8D0E-EBB4C2D17A1E}" presName="mainComposite" presStyleCnt="0">
        <dgm:presLayoutVars>
          <dgm:chPref val="1"/>
          <dgm:dir/>
          <dgm:animOne val="branch"/>
          <dgm:animLvl val="lvl"/>
          <dgm:resizeHandles val="exact"/>
        </dgm:presLayoutVars>
      </dgm:prSet>
      <dgm:spPr/>
      <dgm:t>
        <a:bodyPr/>
        <a:lstStyle/>
        <a:p>
          <a:endParaRPr lang="en-CA"/>
        </a:p>
      </dgm:t>
    </dgm:pt>
    <dgm:pt modelId="{AEB3989E-857C-4EE6-A4A0-D814829157E2}" type="pres">
      <dgm:prSet presAssocID="{EA5704F5-49A0-4709-8D0E-EBB4C2D17A1E}" presName="hierFlow" presStyleCnt="0"/>
      <dgm:spPr/>
    </dgm:pt>
    <dgm:pt modelId="{39C965EC-0D69-40BF-A6E3-3D8D9AB25E85}" type="pres">
      <dgm:prSet presAssocID="{EA5704F5-49A0-4709-8D0E-EBB4C2D17A1E}" presName="hierChild1" presStyleCnt="0">
        <dgm:presLayoutVars>
          <dgm:chPref val="1"/>
          <dgm:animOne val="branch"/>
          <dgm:animLvl val="lvl"/>
        </dgm:presLayoutVars>
      </dgm:prSet>
      <dgm:spPr/>
    </dgm:pt>
    <dgm:pt modelId="{E7F08867-EE8C-4155-B8F4-9E0680B28CA9}" type="pres">
      <dgm:prSet presAssocID="{0E5DB57E-4539-4C8C-B78B-E18B59F5748F}" presName="Name14" presStyleCnt="0"/>
      <dgm:spPr/>
    </dgm:pt>
    <dgm:pt modelId="{7CEFAE8F-1623-4D7A-9212-43DA2E83686F}" type="pres">
      <dgm:prSet presAssocID="{0E5DB57E-4539-4C8C-B78B-E18B59F5748F}" presName="level1Shape" presStyleLbl="node0" presStyleIdx="0" presStyleCnt="1">
        <dgm:presLayoutVars>
          <dgm:chPref val="3"/>
        </dgm:presLayoutVars>
      </dgm:prSet>
      <dgm:spPr/>
      <dgm:t>
        <a:bodyPr/>
        <a:lstStyle/>
        <a:p>
          <a:endParaRPr lang="en-CA"/>
        </a:p>
      </dgm:t>
    </dgm:pt>
    <dgm:pt modelId="{A6493B16-7DEC-47C7-9890-9AED08BC5D26}" type="pres">
      <dgm:prSet presAssocID="{0E5DB57E-4539-4C8C-B78B-E18B59F5748F}" presName="hierChild2" presStyleCnt="0"/>
      <dgm:spPr/>
    </dgm:pt>
    <dgm:pt modelId="{272F34D1-C5F8-4A3A-A1E7-270130E88243}" type="pres">
      <dgm:prSet presAssocID="{7EC95082-AE21-4DB0-9DFB-B833D088300C}" presName="Name19" presStyleLbl="parChTrans1D2" presStyleIdx="0" presStyleCnt="3"/>
      <dgm:spPr/>
      <dgm:t>
        <a:bodyPr/>
        <a:lstStyle/>
        <a:p>
          <a:endParaRPr lang="en-CA"/>
        </a:p>
      </dgm:t>
    </dgm:pt>
    <dgm:pt modelId="{180FE4B8-7F2A-477F-851B-8734228FE7FE}" type="pres">
      <dgm:prSet presAssocID="{925D4F36-8BF6-4810-B268-AABC2438327E}" presName="Name21" presStyleCnt="0"/>
      <dgm:spPr/>
    </dgm:pt>
    <dgm:pt modelId="{257365A2-9069-4F94-933E-5CAE290AAD80}" type="pres">
      <dgm:prSet presAssocID="{925D4F36-8BF6-4810-B268-AABC2438327E}" presName="level2Shape" presStyleLbl="node2" presStyleIdx="0" presStyleCnt="3"/>
      <dgm:spPr/>
      <dgm:t>
        <a:bodyPr/>
        <a:lstStyle/>
        <a:p>
          <a:endParaRPr lang="en-CA"/>
        </a:p>
      </dgm:t>
    </dgm:pt>
    <dgm:pt modelId="{8C9105A9-E641-4ACD-BDA3-ADF079414C1B}" type="pres">
      <dgm:prSet presAssocID="{925D4F36-8BF6-4810-B268-AABC2438327E}" presName="hierChild3" presStyleCnt="0"/>
      <dgm:spPr/>
    </dgm:pt>
    <dgm:pt modelId="{BB676DCE-D8EE-4748-B627-8E4F8F5B067E}" type="pres">
      <dgm:prSet presAssocID="{4E57D55D-7419-422C-BF4C-5CE3DE712574}" presName="Name19" presStyleLbl="parChTrans1D3" presStyleIdx="0" presStyleCnt="3"/>
      <dgm:spPr/>
      <dgm:t>
        <a:bodyPr/>
        <a:lstStyle/>
        <a:p>
          <a:endParaRPr lang="en-CA"/>
        </a:p>
      </dgm:t>
    </dgm:pt>
    <dgm:pt modelId="{21D8B20E-011E-49BD-8CA3-465D4EE143D6}" type="pres">
      <dgm:prSet presAssocID="{B8D5EDE7-0EE5-494E-887C-4CAAC0C87599}" presName="Name21" presStyleCnt="0"/>
      <dgm:spPr/>
    </dgm:pt>
    <dgm:pt modelId="{22BC86A3-AC2A-43E7-95FC-87B826614A01}" type="pres">
      <dgm:prSet presAssocID="{B8D5EDE7-0EE5-494E-887C-4CAAC0C87599}" presName="level2Shape" presStyleLbl="node3" presStyleIdx="0" presStyleCnt="3"/>
      <dgm:spPr/>
      <dgm:t>
        <a:bodyPr/>
        <a:lstStyle/>
        <a:p>
          <a:endParaRPr lang="en-CA"/>
        </a:p>
      </dgm:t>
    </dgm:pt>
    <dgm:pt modelId="{8067E82A-37C2-4AAA-88B2-9D7C8E71BDB0}" type="pres">
      <dgm:prSet presAssocID="{B8D5EDE7-0EE5-494E-887C-4CAAC0C87599}" presName="hierChild3" presStyleCnt="0"/>
      <dgm:spPr/>
    </dgm:pt>
    <dgm:pt modelId="{2A37E1FA-6806-4CEE-B7EC-7363398FAC16}" type="pres">
      <dgm:prSet presAssocID="{D36537D8-57D7-49CE-BD5F-5FA36797998D}" presName="Name19" presStyleLbl="parChTrans1D2" presStyleIdx="1" presStyleCnt="3"/>
      <dgm:spPr/>
      <dgm:t>
        <a:bodyPr/>
        <a:lstStyle/>
        <a:p>
          <a:endParaRPr lang="en-CA"/>
        </a:p>
      </dgm:t>
    </dgm:pt>
    <dgm:pt modelId="{6B3ADE70-1EFD-4392-A4FE-A577E63E0786}" type="pres">
      <dgm:prSet presAssocID="{394594A4-BBAB-4C4A-8310-99D1D1735644}" presName="Name21" presStyleCnt="0"/>
      <dgm:spPr/>
    </dgm:pt>
    <dgm:pt modelId="{EB19969B-3803-4027-B104-3442EB9DECAF}" type="pres">
      <dgm:prSet presAssocID="{394594A4-BBAB-4C4A-8310-99D1D1735644}" presName="level2Shape" presStyleLbl="node2" presStyleIdx="1" presStyleCnt="3"/>
      <dgm:spPr/>
      <dgm:t>
        <a:bodyPr/>
        <a:lstStyle/>
        <a:p>
          <a:endParaRPr lang="en-CA"/>
        </a:p>
      </dgm:t>
    </dgm:pt>
    <dgm:pt modelId="{16C2DDB6-FA5B-42C1-BB81-851CBA672067}" type="pres">
      <dgm:prSet presAssocID="{394594A4-BBAB-4C4A-8310-99D1D1735644}" presName="hierChild3" presStyleCnt="0"/>
      <dgm:spPr/>
    </dgm:pt>
    <dgm:pt modelId="{C3066BD0-4643-4284-9B9C-A15F200B8DE6}" type="pres">
      <dgm:prSet presAssocID="{8874AFC8-C023-42E2-9BD5-C4A988B27D98}" presName="Name19" presStyleLbl="parChTrans1D3" presStyleIdx="1" presStyleCnt="3"/>
      <dgm:spPr/>
      <dgm:t>
        <a:bodyPr/>
        <a:lstStyle/>
        <a:p>
          <a:endParaRPr lang="en-CA"/>
        </a:p>
      </dgm:t>
    </dgm:pt>
    <dgm:pt modelId="{62A6FF11-B420-44F7-A449-909F2810DC19}" type="pres">
      <dgm:prSet presAssocID="{F07685EF-F4FA-48AD-8959-966D5C49899F}" presName="Name21" presStyleCnt="0"/>
      <dgm:spPr/>
    </dgm:pt>
    <dgm:pt modelId="{795543B5-1F06-4C5D-9D2A-324C378DC78A}" type="pres">
      <dgm:prSet presAssocID="{F07685EF-F4FA-48AD-8959-966D5C49899F}" presName="level2Shape" presStyleLbl="node3" presStyleIdx="1" presStyleCnt="3"/>
      <dgm:spPr/>
      <dgm:t>
        <a:bodyPr/>
        <a:lstStyle/>
        <a:p>
          <a:endParaRPr lang="en-CA"/>
        </a:p>
      </dgm:t>
    </dgm:pt>
    <dgm:pt modelId="{28E49101-B319-4FFF-ACF5-722535E21216}" type="pres">
      <dgm:prSet presAssocID="{F07685EF-F4FA-48AD-8959-966D5C49899F}" presName="hierChild3" presStyleCnt="0"/>
      <dgm:spPr/>
    </dgm:pt>
    <dgm:pt modelId="{1338CC8B-A227-46AA-A71D-523869C2AB0A}" type="pres">
      <dgm:prSet presAssocID="{4D94F93A-049D-46EB-84B1-D246F4FB0F8D}" presName="Name19" presStyleLbl="parChTrans1D2" presStyleIdx="2" presStyleCnt="3"/>
      <dgm:spPr/>
      <dgm:t>
        <a:bodyPr/>
        <a:lstStyle/>
        <a:p>
          <a:endParaRPr lang="en-CA"/>
        </a:p>
      </dgm:t>
    </dgm:pt>
    <dgm:pt modelId="{1F0FBEFC-22C9-43B9-B717-A69465707634}" type="pres">
      <dgm:prSet presAssocID="{885EC575-7495-4AB1-B2F6-2DF5851C36BA}" presName="Name21" presStyleCnt="0"/>
      <dgm:spPr/>
    </dgm:pt>
    <dgm:pt modelId="{D6633B05-C8DB-4B01-8D71-7301DCCF78C2}" type="pres">
      <dgm:prSet presAssocID="{885EC575-7495-4AB1-B2F6-2DF5851C36BA}" presName="level2Shape" presStyleLbl="node2" presStyleIdx="2" presStyleCnt="3"/>
      <dgm:spPr/>
      <dgm:t>
        <a:bodyPr/>
        <a:lstStyle/>
        <a:p>
          <a:endParaRPr lang="en-CA"/>
        </a:p>
      </dgm:t>
    </dgm:pt>
    <dgm:pt modelId="{02A55812-8E97-41A7-A55B-5685F437B707}" type="pres">
      <dgm:prSet presAssocID="{885EC575-7495-4AB1-B2F6-2DF5851C36BA}" presName="hierChild3" presStyleCnt="0"/>
      <dgm:spPr/>
    </dgm:pt>
    <dgm:pt modelId="{87DD8B29-0EF4-4844-84AB-C481AFBF3FD8}" type="pres">
      <dgm:prSet presAssocID="{09793804-C5B9-45F2-80DD-CF0125B10A7C}" presName="Name19" presStyleLbl="parChTrans1D3" presStyleIdx="2" presStyleCnt="3"/>
      <dgm:spPr/>
      <dgm:t>
        <a:bodyPr/>
        <a:lstStyle/>
        <a:p>
          <a:endParaRPr lang="en-CA"/>
        </a:p>
      </dgm:t>
    </dgm:pt>
    <dgm:pt modelId="{E848E712-9BB6-4FA1-8DA6-D931AE46A6F0}" type="pres">
      <dgm:prSet presAssocID="{23B75014-7A0F-46B1-848A-D29EC5C154DE}" presName="Name21" presStyleCnt="0"/>
      <dgm:spPr/>
    </dgm:pt>
    <dgm:pt modelId="{0C0D0EF5-C6EB-4D9D-922A-DAB0F4F77E0D}" type="pres">
      <dgm:prSet presAssocID="{23B75014-7A0F-46B1-848A-D29EC5C154DE}" presName="level2Shape" presStyleLbl="node3" presStyleIdx="2" presStyleCnt="3"/>
      <dgm:spPr/>
      <dgm:t>
        <a:bodyPr/>
        <a:lstStyle/>
        <a:p>
          <a:endParaRPr lang="en-CA"/>
        </a:p>
      </dgm:t>
    </dgm:pt>
    <dgm:pt modelId="{7F10D25E-EE48-41CE-BF91-ECF50EA9A486}" type="pres">
      <dgm:prSet presAssocID="{23B75014-7A0F-46B1-848A-D29EC5C154DE}" presName="hierChild3" presStyleCnt="0"/>
      <dgm:spPr/>
    </dgm:pt>
    <dgm:pt modelId="{317C1107-0DA6-444E-8057-326F1C572E22}" type="pres">
      <dgm:prSet presAssocID="{EA5704F5-49A0-4709-8D0E-EBB4C2D17A1E}" presName="bgShapesFlow" presStyleCnt="0"/>
      <dgm:spPr/>
    </dgm:pt>
  </dgm:ptLst>
  <dgm:cxnLst>
    <dgm:cxn modelId="{082B4C2C-8AAF-48F6-A73C-68F5FE260787}" type="presOf" srcId="{23B75014-7A0F-46B1-848A-D29EC5C154DE}" destId="{0C0D0EF5-C6EB-4D9D-922A-DAB0F4F77E0D}" srcOrd="0" destOrd="0" presId="urn:microsoft.com/office/officeart/2005/8/layout/hierarchy6"/>
    <dgm:cxn modelId="{D0745723-AABA-461A-8B15-E1E92542881D}" type="presOf" srcId="{0E5DB57E-4539-4C8C-B78B-E18B59F5748F}" destId="{7CEFAE8F-1623-4D7A-9212-43DA2E83686F}" srcOrd="0" destOrd="0" presId="urn:microsoft.com/office/officeart/2005/8/layout/hierarchy6"/>
    <dgm:cxn modelId="{357E81A0-1304-4B66-926C-4F948160D4B7}" type="presOf" srcId="{F07685EF-F4FA-48AD-8959-966D5C49899F}" destId="{795543B5-1F06-4C5D-9D2A-324C378DC78A}" srcOrd="0" destOrd="0" presId="urn:microsoft.com/office/officeart/2005/8/layout/hierarchy6"/>
    <dgm:cxn modelId="{F083292A-E9BE-49C8-A0BA-6A40B110DE0E}" type="presOf" srcId="{4E57D55D-7419-422C-BF4C-5CE3DE712574}" destId="{BB676DCE-D8EE-4748-B627-8E4F8F5B067E}" srcOrd="0" destOrd="0" presId="urn:microsoft.com/office/officeart/2005/8/layout/hierarchy6"/>
    <dgm:cxn modelId="{9F896670-7C0D-4481-8BE5-B21A49A1B493}" type="presOf" srcId="{B8D5EDE7-0EE5-494E-887C-4CAAC0C87599}" destId="{22BC86A3-AC2A-43E7-95FC-87B826614A01}" srcOrd="0" destOrd="0" presId="urn:microsoft.com/office/officeart/2005/8/layout/hierarchy6"/>
    <dgm:cxn modelId="{C403F182-8C8E-4001-939F-E38FCF980692}" srcId="{0E5DB57E-4539-4C8C-B78B-E18B59F5748F}" destId="{394594A4-BBAB-4C4A-8310-99D1D1735644}" srcOrd="1" destOrd="0" parTransId="{D36537D8-57D7-49CE-BD5F-5FA36797998D}" sibTransId="{130D29D7-DA91-4467-AAD3-F26A626215E6}"/>
    <dgm:cxn modelId="{B815D7C7-4A3F-4508-8FA2-17FDC12E49D2}" type="presOf" srcId="{7EC95082-AE21-4DB0-9DFB-B833D088300C}" destId="{272F34D1-C5F8-4A3A-A1E7-270130E88243}" srcOrd="0" destOrd="0" presId="urn:microsoft.com/office/officeart/2005/8/layout/hierarchy6"/>
    <dgm:cxn modelId="{980A96C7-99A0-4B38-ACB1-55E97EE966AC}" type="presOf" srcId="{394594A4-BBAB-4C4A-8310-99D1D1735644}" destId="{EB19969B-3803-4027-B104-3442EB9DECAF}" srcOrd="0" destOrd="0" presId="urn:microsoft.com/office/officeart/2005/8/layout/hierarchy6"/>
    <dgm:cxn modelId="{2C6BD122-C4E3-4BA0-ACFD-9C6167573CC3}" srcId="{0E5DB57E-4539-4C8C-B78B-E18B59F5748F}" destId="{885EC575-7495-4AB1-B2F6-2DF5851C36BA}" srcOrd="2" destOrd="0" parTransId="{4D94F93A-049D-46EB-84B1-D246F4FB0F8D}" sibTransId="{4A4DE505-96AC-4F1F-B782-DE9405A2C80D}"/>
    <dgm:cxn modelId="{794AF36C-1555-4EE0-9BB8-7B677D5B461C}" type="presOf" srcId="{885EC575-7495-4AB1-B2F6-2DF5851C36BA}" destId="{D6633B05-C8DB-4B01-8D71-7301DCCF78C2}" srcOrd="0" destOrd="0" presId="urn:microsoft.com/office/officeart/2005/8/layout/hierarchy6"/>
    <dgm:cxn modelId="{CB214B90-E53D-496A-8B2B-B3E09A27CAC5}" type="presOf" srcId="{09793804-C5B9-45F2-80DD-CF0125B10A7C}" destId="{87DD8B29-0EF4-4844-84AB-C481AFBF3FD8}" srcOrd="0" destOrd="0" presId="urn:microsoft.com/office/officeart/2005/8/layout/hierarchy6"/>
    <dgm:cxn modelId="{5D26ACD3-87D3-4B38-A977-83D13C444D08}" srcId="{0E5DB57E-4539-4C8C-B78B-E18B59F5748F}" destId="{925D4F36-8BF6-4810-B268-AABC2438327E}" srcOrd="0" destOrd="0" parTransId="{7EC95082-AE21-4DB0-9DFB-B833D088300C}" sibTransId="{8B491F4E-543A-4299-9A01-CA86B71EE293}"/>
    <dgm:cxn modelId="{D9D4DB40-44DB-4ECD-B203-AC9FA079448E}" type="presOf" srcId="{EA5704F5-49A0-4709-8D0E-EBB4C2D17A1E}" destId="{79D7AC82-B98A-4A15-944C-9AEEEBB954DF}" srcOrd="0" destOrd="0" presId="urn:microsoft.com/office/officeart/2005/8/layout/hierarchy6"/>
    <dgm:cxn modelId="{A6D095DF-0B33-4A86-BAD3-D5FA87211199}" srcId="{885EC575-7495-4AB1-B2F6-2DF5851C36BA}" destId="{23B75014-7A0F-46B1-848A-D29EC5C154DE}" srcOrd="0" destOrd="0" parTransId="{09793804-C5B9-45F2-80DD-CF0125B10A7C}" sibTransId="{6026AF96-9D87-4EAB-BD40-F2B44357994D}"/>
    <dgm:cxn modelId="{DBFE69B7-74CA-4B0A-B057-EC2CE9039539}" type="presOf" srcId="{8874AFC8-C023-42E2-9BD5-C4A988B27D98}" destId="{C3066BD0-4643-4284-9B9C-A15F200B8DE6}" srcOrd="0" destOrd="0" presId="urn:microsoft.com/office/officeart/2005/8/layout/hierarchy6"/>
    <dgm:cxn modelId="{EC898034-93DE-47C2-B956-F48B21AAAB7A}" srcId="{EA5704F5-49A0-4709-8D0E-EBB4C2D17A1E}" destId="{0E5DB57E-4539-4C8C-B78B-E18B59F5748F}" srcOrd="0" destOrd="0" parTransId="{99A73A15-542E-4C6C-9B06-B87B43B3F1B3}" sibTransId="{9742143C-C382-4C3D-A8D6-24659FD5A39A}"/>
    <dgm:cxn modelId="{53D47E7E-E695-466A-89BA-8329AE507916}" srcId="{394594A4-BBAB-4C4A-8310-99D1D1735644}" destId="{F07685EF-F4FA-48AD-8959-966D5C49899F}" srcOrd="0" destOrd="0" parTransId="{8874AFC8-C023-42E2-9BD5-C4A988B27D98}" sibTransId="{D3272179-BD2A-4917-A200-EA8ADE5B006F}"/>
    <dgm:cxn modelId="{39BC02DE-6258-428E-A5E2-A1FE98B5ED42}" type="presOf" srcId="{4D94F93A-049D-46EB-84B1-D246F4FB0F8D}" destId="{1338CC8B-A227-46AA-A71D-523869C2AB0A}" srcOrd="0" destOrd="0" presId="urn:microsoft.com/office/officeart/2005/8/layout/hierarchy6"/>
    <dgm:cxn modelId="{D42A7FD4-57F1-4D89-B555-E6533D140D41}" type="presOf" srcId="{925D4F36-8BF6-4810-B268-AABC2438327E}" destId="{257365A2-9069-4F94-933E-5CAE290AAD80}" srcOrd="0" destOrd="0" presId="urn:microsoft.com/office/officeart/2005/8/layout/hierarchy6"/>
    <dgm:cxn modelId="{C208D7CE-6F6B-495D-8B6C-8C1F3BB9E320}" srcId="{925D4F36-8BF6-4810-B268-AABC2438327E}" destId="{B8D5EDE7-0EE5-494E-887C-4CAAC0C87599}" srcOrd="0" destOrd="0" parTransId="{4E57D55D-7419-422C-BF4C-5CE3DE712574}" sibTransId="{8A42AF9E-4BFA-4C7E-8E98-6BA4C7887BB4}"/>
    <dgm:cxn modelId="{EBE4A756-7750-4623-9DC9-7C4F44865AA3}" type="presOf" srcId="{D36537D8-57D7-49CE-BD5F-5FA36797998D}" destId="{2A37E1FA-6806-4CEE-B7EC-7363398FAC16}" srcOrd="0" destOrd="0" presId="urn:microsoft.com/office/officeart/2005/8/layout/hierarchy6"/>
    <dgm:cxn modelId="{29E86534-12CD-4A6A-9DF2-32980FFFB763}" type="presParOf" srcId="{79D7AC82-B98A-4A15-944C-9AEEEBB954DF}" destId="{AEB3989E-857C-4EE6-A4A0-D814829157E2}" srcOrd="0" destOrd="0" presId="urn:microsoft.com/office/officeart/2005/8/layout/hierarchy6"/>
    <dgm:cxn modelId="{D32FD529-B3A0-4962-A307-2693327CDCA3}" type="presParOf" srcId="{AEB3989E-857C-4EE6-A4A0-D814829157E2}" destId="{39C965EC-0D69-40BF-A6E3-3D8D9AB25E85}" srcOrd="0" destOrd="0" presId="urn:microsoft.com/office/officeart/2005/8/layout/hierarchy6"/>
    <dgm:cxn modelId="{A1A58FF0-BF02-41CA-A4E5-91A16A4C22D1}" type="presParOf" srcId="{39C965EC-0D69-40BF-A6E3-3D8D9AB25E85}" destId="{E7F08867-EE8C-4155-B8F4-9E0680B28CA9}" srcOrd="0" destOrd="0" presId="urn:microsoft.com/office/officeart/2005/8/layout/hierarchy6"/>
    <dgm:cxn modelId="{E810488A-1B20-468E-B474-7302FEB1C06C}" type="presParOf" srcId="{E7F08867-EE8C-4155-B8F4-9E0680B28CA9}" destId="{7CEFAE8F-1623-4D7A-9212-43DA2E83686F}" srcOrd="0" destOrd="0" presId="urn:microsoft.com/office/officeart/2005/8/layout/hierarchy6"/>
    <dgm:cxn modelId="{1AA821AF-8936-46EC-A989-59CFF5DA0083}" type="presParOf" srcId="{E7F08867-EE8C-4155-B8F4-9E0680B28CA9}" destId="{A6493B16-7DEC-47C7-9890-9AED08BC5D26}" srcOrd="1" destOrd="0" presId="urn:microsoft.com/office/officeart/2005/8/layout/hierarchy6"/>
    <dgm:cxn modelId="{34CDCE0F-8157-438A-8950-C761DDA57F88}" type="presParOf" srcId="{A6493B16-7DEC-47C7-9890-9AED08BC5D26}" destId="{272F34D1-C5F8-4A3A-A1E7-270130E88243}" srcOrd="0" destOrd="0" presId="urn:microsoft.com/office/officeart/2005/8/layout/hierarchy6"/>
    <dgm:cxn modelId="{73E8B70A-B6C6-4720-AFD7-A636E45BDC27}" type="presParOf" srcId="{A6493B16-7DEC-47C7-9890-9AED08BC5D26}" destId="{180FE4B8-7F2A-477F-851B-8734228FE7FE}" srcOrd="1" destOrd="0" presId="urn:microsoft.com/office/officeart/2005/8/layout/hierarchy6"/>
    <dgm:cxn modelId="{7A0635D2-C1E3-46A1-AF80-D9078858A19B}" type="presParOf" srcId="{180FE4B8-7F2A-477F-851B-8734228FE7FE}" destId="{257365A2-9069-4F94-933E-5CAE290AAD80}" srcOrd="0" destOrd="0" presId="urn:microsoft.com/office/officeart/2005/8/layout/hierarchy6"/>
    <dgm:cxn modelId="{B8850AE8-FED0-43C7-8CF6-380D99A5180B}" type="presParOf" srcId="{180FE4B8-7F2A-477F-851B-8734228FE7FE}" destId="{8C9105A9-E641-4ACD-BDA3-ADF079414C1B}" srcOrd="1" destOrd="0" presId="urn:microsoft.com/office/officeart/2005/8/layout/hierarchy6"/>
    <dgm:cxn modelId="{2CA688CF-7912-4AA3-8164-87144B0AE2A1}" type="presParOf" srcId="{8C9105A9-E641-4ACD-BDA3-ADF079414C1B}" destId="{BB676DCE-D8EE-4748-B627-8E4F8F5B067E}" srcOrd="0" destOrd="0" presId="urn:microsoft.com/office/officeart/2005/8/layout/hierarchy6"/>
    <dgm:cxn modelId="{A86DC0B7-7700-4287-9FB7-EAEAED4CF146}" type="presParOf" srcId="{8C9105A9-E641-4ACD-BDA3-ADF079414C1B}" destId="{21D8B20E-011E-49BD-8CA3-465D4EE143D6}" srcOrd="1" destOrd="0" presId="urn:microsoft.com/office/officeart/2005/8/layout/hierarchy6"/>
    <dgm:cxn modelId="{5726EC83-0848-4C19-8813-21B962A0D0B6}" type="presParOf" srcId="{21D8B20E-011E-49BD-8CA3-465D4EE143D6}" destId="{22BC86A3-AC2A-43E7-95FC-87B826614A01}" srcOrd="0" destOrd="0" presId="urn:microsoft.com/office/officeart/2005/8/layout/hierarchy6"/>
    <dgm:cxn modelId="{3480744E-C0B5-4DBB-969B-223DFA22EC83}" type="presParOf" srcId="{21D8B20E-011E-49BD-8CA3-465D4EE143D6}" destId="{8067E82A-37C2-4AAA-88B2-9D7C8E71BDB0}" srcOrd="1" destOrd="0" presId="urn:microsoft.com/office/officeart/2005/8/layout/hierarchy6"/>
    <dgm:cxn modelId="{E3E1AF1C-9E09-4887-8A2F-13AC7D156CF0}" type="presParOf" srcId="{A6493B16-7DEC-47C7-9890-9AED08BC5D26}" destId="{2A37E1FA-6806-4CEE-B7EC-7363398FAC16}" srcOrd="2" destOrd="0" presId="urn:microsoft.com/office/officeart/2005/8/layout/hierarchy6"/>
    <dgm:cxn modelId="{89BFE1F5-7AFD-469C-B4D9-535A396611C1}" type="presParOf" srcId="{A6493B16-7DEC-47C7-9890-9AED08BC5D26}" destId="{6B3ADE70-1EFD-4392-A4FE-A577E63E0786}" srcOrd="3" destOrd="0" presId="urn:microsoft.com/office/officeart/2005/8/layout/hierarchy6"/>
    <dgm:cxn modelId="{465FDDA0-C56F-4C6A-97BF-25C7208DB8C5}" type="presParOf" srcId="{6B3ADE70-1EFD-4392-A4FE-A577E63E0786}" destId="{EB19969B-3803-4027-B104-3442EB9DECAF}" srcOrd="0" destOrd="0" presId="urn:microsoft.com/office/officeart/2005/8/layout/hierarchy6"/>
    <dgm:cxn modelId="{EA254BB1-CEFA-4763-B699-C3C85C8C9BB6}" type="presParOf" srcId="{6B3ADE70-1EFD-4392-A4FE-A577E63E0786}" destId="{16C2DDB6-FA5B-42C1-BB81-851CBA672067}" srcOrd="1" destOrd="0" presId="urn:microsoft.com/office/officeart/2005/8/layout/hierarchy6"/>
    <dgm:cxn modelId="{1C817475-405A-49F6-8012-4429CFADA959}" type="presParOf" srcId="{16C2DDB6-FA5B-42C1-BB81-851CBA672067}" destId="{C3066BD0-4643-4284-9B9C-A15F200B8DE6}" srcOrd="0" destOrd="0" presId="urn:microsoft.com/office/officeart/2005/8/layout/hierarchy6"/>
    <dgm:cxn modelId="{26C92AD9-50D2-48B6-86B4-629EA67B9991}" type="presParOf" srcId="{16C2DDB6-FA5B-42C1-BB81-851CBA672067}" destId="{62A6FF11-B420-44F7-A449-909F2810DC19}" srcOrd="1" destOrd="0" presId="urn:microsoft.com/office/officeart/2005/8/layout/hierarchy6"/>
    <dgm:cxn modelId="{9158B7A6-5EBD-495F-BEDC-621879A262AC}" type="presParOf" srcId="{62A6FF11-B420-44F7-A449-909F2810DC19}" destId="{795543B5-1F06-4C5D-9D2A-324C378DC78A}" srcOrd="0" destOrd="0" presId="urn:microsoft.com/office/officeart/2005/8/layout/hierarchy6"/>
    <dgm:cxn modelId="{6D3AC914-4981-410F-94E6-FE7775DE37DE}" type="presParOf" srcId="{62A6FF11-B420-44F7-A449-909F2810DC19}" destId="{28E49101-B319-4FFF-ACF5-722535E21216}" srcOrd="1" destOrd="0" presId="urn:microsoft.com/office/officeart/2005/8/layout/hierarchy6"/>
    <dgm:cxn modelId="{B08B02E2-5E6B-4406-A0E5-8BB26D7AF287}" type="presParOf" srcId="{A6493B16-7DEC-47C7-9890-9AED08BC5D26}" destId="{1338CC8B-A227-46AA-A71D-523869C2AB0A}" srcOrd="4" destOrd="0" presId="urn:microsoft.com/office/officeart/2005/8/layout/hierarchy6"/>
    <dgm:cxn modelId="{79D453A9-B18F-48BE-86D6-B1F2B10ACC7B}" type="presParOf" srcId="{A6493B16-7DEC-47C7-9890-9AED08BC5D26}" destId="{1F0FBEFC-22C9-43B9-B717-A69465707634}" srcOrd="5" destOrd="0" presId="urn:microsoft.com/office/officeart/2005/8/layout/hierarchy6"/>
    <dgm:cxn modelId="{9FEDB0B8-AD3F-4703-9394-218CE08F01D4}" type="presParOf" srcId="{1F0FBEFC-22C9-43B9-B717-A69465707634}" destId="{D6633B05-C8DB-4B01-8D71-7301DCCF78C2}" srcOrd="0" destOrd="0" presId="urn:microsoft.com/office/officeart/2005/8/layout/hierarchy6"/>
    <dgm:cxn modelId="{45E46238-1C7F-4E07-813E-8FB19B839876}" type="presParOf" srcId="{1F0FBEFC-22C9-43B9-B717-A69465707634}" destId="{02A55812-8E97-41A7-A55B-5685F437B707}" srcOrd="1" destOrd="0" presId="urn:microsoft.com/office/officeart/2005/8/layout/hierarchy6"/>
    <dgm:cxn modelId="{A8ECD5C0-C477-4297-8448-25EA79FC6893}" type="presParOf" srcId="{02A55812-8E97-41A7-A55B-5685F437B707}" destId="{87DD8B29-0EF4-4844-84AB-C481AFBF3FD8}" srcOrd="0" destOrd="0" presId="urn:microsoft.com/office/officeart/2005/8/layout/hierarchy6"/>
    <dgm:cxn modelId="{028D405A-5A54-4C5B-97DA-FDDC8C81FB5C}" type="presParOf" srcId="{02A55812-8E97-41A7-A55B-5685F437B707}" destId="{E848E712-9BB6-4FA1-8DA6-D931AE46A6F0}" srcOrd="1" destOrd="0" presId="urn:microsoft.com/office/officeart/2005/8/layout/hierarchy6"/>
    <dgm:cxn modelId="{6AA48519-EDFC-4883-A9BD-C11685C1B452}" type="presParOf" srcId="{E848E712-9BB6-4FA1-8DA6-D931AE46A6F0}" destId="{0C0D0EF5-C6EB-4D9D-922A-DAB0F4F77E0D}" srcOrd="0" destOrd="0" presId="urn:microsoft.com/office/officeart/2005/8/layout/hierarchy6"/>
    <dgm:cxn modelId="{FA669D96-2A35-40AF-BB3F-092E64DFC4D4}" type="presParOf" srcId="{E848E712-9BB6-4FA1-8DA6-D931AE46A6F0}" destId="{7F10D25E-EE48-41CE-BF91-ECF50EA9A486}" srcOrd="1" destOrd="0" presId="urn:microsoft.com/office/officeart/2005/8/layout/hierarchy6"/>
    <dgm:cxn modelId="{238E9E71-1D1B-403F-9F8A-C46B76EA1627}" type="presParOf" srcId="{79D7AC82-B98A-4A15-944C-9AEEEBB954DF}" destId="{317C1107-0DA6-444E-8057-326F1C572E22}"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EFAE8F-1623-4D7A-9212-43DA2E83686F}">
      <dsp:nvSpPr>
        <dsp:cNvPr id="0" name=""/>
        <dsp:cNvSpPr/>
      </dsp:nvSpPr>
      <dsp:spPr>
        <a:xfrm>
          <a:off x="2731944" y="476209"/>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b="1" kern="1200" dirty="0" smtClean="0"/>
            <a:t>Benefits of ICBE</a:t>
          </a:r>
          <a:endParaRPr lang="en-CA" sz="2000" b="1" kern="1200" dirty="0"/>
        </a:p>
      </dsp:txBody>
      <dsp:txXfrm>
        <a:off x="2772889" y="517154"/>
        <a:ext cx="2015061" cy="1316077"/>
      </dsp:txXfrm>
    </dsp:sp>
    <dsp:sp modelId="{272F34D1-C5F8-4A3A-A1E7-270130E88243}">
      <dsp:nvSpPr>
        <dsp:cNvPr id="0" name=""/>
        <dsp:cNvSpPr/>
      </dsp:nvSpPr>
      <dsp:spPr>
        <a:xfrm>
          <a:off x="1054382" y="1874176"/>
          <a:ext cx="2726037" cy="559187"/>
        </a:xfrm>
        <a:custGeom>
          <a:avLst/>
          <a:gdLst/>
          <a:ahLst/>
          <a:cxnLst/>
          <a:rect l="0" t="0" r="0" b="0"/>
          <a:pathLst>
            <a:path>
              <a:moveTo>
                <a:pt x="2726037" y="0"/>
              </a:moveTo>
              <a:lnTo>
                <a:pt x="2726037" y="279593"/>
              </a:lnTo>
              <a:lnTo>
                <a:pt x="0" y="279593"/>
              </a:lnTo>
              <a:lnTo>
                <a:pt x="0" y="5591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7365A2-9069-4F94-933E-5CAE290AAD80}">
      <dsp:nvSpPr>
        <dsp:cNvPr id="0" name=""/>
        <dsp:cNvSpPr/>
      </dsp:nvSpPr>
      <dsp:spPr>
        <a:xfrm>
          <a:off x="5906" y="2433364"/>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b="1" kern="1200" dirty="0" smtClean="0"/>
            <a:t>Student Benefits</a:t>
          </a:r>
          <a:endParaRPr lang="en-CA" sz="2000" b="1" kern="1200" dirty="0"/>
        </a:p>
      </dsp:txBody>
      <dsp:txXfrm>
        <a:off x="46851" y="2474309"/>
        <a:ext cx="2015061" cy="1316077"/>
      </dsp:txXfrm>
    </dsp:sp>
    <dsp:sp modelId="{BB676DCE-D8EE-4748-B627-8E4F8F5B067E}">
      <dsp:nvSpPr>
        <dsp:cNvPr id="0" name=""/>
        <dsp:cNvSpPr/>
      </dsp:nvSpPr>
      <dsp:spPr>
        <a:xfrm>
          <a:off x="1008662" y="3831331"/>
          <a:ext cx="91440" cy="559187"/>
        </a:xfrm>
        <a:custGeom>
          <a:avLst/>
          <a:gdLst/>
          <a:ahLst/>
          <a:cxnLst/>
          <a:rect l="0" t="0" r="0" b="0"/>
          <a:pathLst>
            <a:path>
              <a:moveTo>
                <a:pt x="45720" y="0"/>
              </a:moveTo>
              <a:lnTo>
                <a:pt x="45720" y="55918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BC86A3-AC2A-43E7-95FC-87B826614A01}">
      <dsp:nvSpPr>
        <dsp:cNvPr id="0" name=""/>
        <dsp:cNvSpPr/>
      </dsp:nvSpPr>
      <dsp:spPr>
        <a:xfrm>
          <a:off x="5906" y="4390519"/>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CA" sz="1500" kern="1200" dirty="0" smtClean="0"/>
            <a:t>Student Success Student Responsiveness</a:t>
          </a:r>
          <a:br>
            <a:rPr lang="en-CA" sz="1500" kern="1200" dirty="0" smtClean="0"/>
          </a:br>
          <a:r>
            <a:rPr lang="en-CA" sz="1500" kern="1200" dirty="0" smtClean="0"/>
            <a:t>Student Funding</a:t>
          </a:r>
          <a:endParaRPr lang="en-CA" sz="1500" kern="1200" dirty="0"/>
        </a:p>
      </dsp:txBody>
      <dsp:txXfrm>
        <a:off x="46851" y="4431464"/>
        <a:ext cx="2015061" cy="1316077"/>
      </dsp:txXfrm>
    </dsp:sp>
    <dsp:sp modelId="{2A37E1FA-6806-4CEE-B7EC-7363398FAC16}">
      <dsp:nvSpPr>
        <dsp:cNvPr id="0" name=""/>
        <dsp:cNvSpPr/>
      </dsp:nvSpPr>
      <dsp:spPr>
        <a:xfrm>
          <a:off x="3734700" y="1874176"/>
          <a:ext cx="91440" cy="559187"/>
        </a:xfrm>
        <a:custGeom>
          <a:avLst/>
          <a:gdLst/>
          <a:ahLst/>
          <a:cxnLst/>
          <a:rect l="0" t="0" r="0" b="0"/>
          <a:pathLst>
            <a:path>
              <a:moveTo>
                <a:pt x="45720" y="0"/>
              </a:moveTo>
              <a:lnTo>
                <a:pt x="45720" y="5591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19969B-3803-4027-B104-3442EB9DECAF}">
      <dsp:nvSpPr>
        <dsp:cNvPr id="0" name=""/>
        <dsp:cNvSpPr/>
      </dsp:nvSpPr>
      <dsp:spPr>
        <a:xfrm>
          <a:off x="2731944" y="2433364"/>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b="1" kern="1200" dirty="0" smtClean="0"/>
            <a:t>Community Benefits</a:t>
          </a:r>
          <a:endParaRPr lang="en-CA" sz="2000" b="1" kern="1200" dirty="0"/>
        </a:p>
      </dsp:txBody>
      <dsp:txXfrm>
        <a:off x="2772889" y="2474309"/>
        <a:ext cx="2015061" cy="1316077"/>
      </dsp:txXfrm>
    </dsp:sp>
    <dsp:sp modelId="{C3066BD0-4643-4284-9B9C-A15F200B8DE6}">
      <dsp:nvSpPr>
        <dsp:cNvPr id="0" name=""/>
        <dsp:cNvSpPr/>
      </dsp:nvSpPr>
      <dsp:spPr>
        <a:xfrm>
          <a:off x="3734700" y="3831331"/>
          <a:ext cx="91440" cy="559187"/>
        </a:xfrm>
        <a:custGeom>
          <a:avLst/>
          <a:gdLst/>
          <a:ahLst/>
          <a:cxnLst/>
          <a:rect l="0" t="0" r="0" b="0"/>
          <a:pathLst>
            <a:path>
              <a:moveTo>
                <a:pt x="45720" y="0"/>
              </a:moveTo>
              <a:lnTo>
                <a:pt x="45720" y="55918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5543B5-1F06-4C5D-9D2A-324C378DC78A}">
      <dsp:nvSpPr>
        <dsp:cNvPr id="0" name=""/>
        <dsp:cNvSpPr/>
      </dsp:nvSpPr>
      <dsp:spPr>
        <a:xfrm>
          <a:off x="2731944" y="4390519"/>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CA" sz="1500" kern="1200" dirty="0" smtClean="0"/>
            <a:t>Elders</a:t>
          </a:r>
          <a:br>
            <a:rPr lang="en-CA" sz="1500" kern="1200" dirty="0" smtClean="0"/>
          </a:br>
          <a:r>
            <a:rPr lang="en-CA" sz="1500" kern="1200" dirty="0" smtClean="0"/>
            <a:t>Community Perspectives</a:t>
          </a:r>
          <a:endParaRPr lang="en-CA" sz="1500" kern="1200" dirty="0"/>
        </a:p>
      </dsp:txBody>
      <dsp:txXfrm>
        <a:off x="2772889" y="4431464"/>
        <a:ext cx="2015061" cy="1316077"/>
      </dsp:txXfrm>
    </dsp:sp>
    <dsp:sp modelId="{1338CC8B-A227-46AA-A71D-523869C2AB0A}">
      <dsp:nvSpPr>
        <dsp:cNvPr id="0" name=""/>
        <dsp:cNvSpPr/>
      </dsp:nvSpPr>
      <dsp:spPr>
        <a:xfrm>
          <a:off x="3780420" y="1874176"/>
          <a:ext cx="2726037" cy="559187"/>
        </a:xfrm>
        <a:custGeom>
          <a:avLst/>
          <a:gdLst/>
          <a:ahLst/>
          <a:cxnLst/>
          <a:rect l="0" t="0" r="0" b="0"/>
          <a:pathLst>
            <a:path>
              <a:moveTo>
                <a:pt x="0" y="0"/>
              </a:moveTo>
              <a:lnTo>
                <a:pt x="0" y="279593"/>
              </a:lnTo>
              <a:lnTo>
                <a:pt x="2726037" y="279593"/>
              </a:lnTo>
              <a:lnTo>
                <a:pt x="2726037" y="5591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633B05-C8DB-4B01-8D71-7301DCCF78C2}">
      <dsp:nvSpPr>
        <dsp:cNvPr id="0" name=""/>
        <dsp:cNvSpPr/>
      </dsp:nvSpPr>
      <dsp:spPr>
        <a:xfrm>
          <a:off x="5457981" y="2433364"/>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b="1" kern="1200" dirty="0" smtClean="0"/>
            <a:t>Faculty Benefits</a:t>
          </a:r>
          <a:endParaRPr lang="en-CA" sz="2000" b="1" kern="1200" dirty="0"/>
        </a:p>
      </dsp:txBody>
      <dsp:txXfrm>
        <a:off x="5498926" y="2474309"/>
        <a:ext cx="2015061" cy="1316077"/>
      </dsp:txXfrm>
    </dsp:sp>
    <dsp:sp modelId="{87DD8B29-0EF4-4844-84AB-C481AFBF3FD8}">
      <dsp:nvSpPr>
        <dsp:cNvPr id="0" name=""/>
        <dsp:cNvSpPr/>
      </dsp:nvSpPr>
      <dsp:spPr>
        <a:xfrm>
          <a:off x="6460737" y="3831331"/>
          <a:ext cx="91440" cy="559187"/>
        </a:xfrm>
        <a:custGeom>
          <a:avLst/>
          <a:gdLst/>
          <a:ahLst/>
          <a:cxnLst/>
          <a:rect l="0" t="0" r="0" b="0"/>
          <a:pathLst>
            <a:path>
              <a:moveTo>
                <a:pt x="45720" y="0"/>
              </a:moveTo>
              <a:lnTo>
                <a:pt x="45720" y="55918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0D0EF5-C6EB-4D9D-922A-DAB0F4F77E0D}">
      <dsp:nvSpPr>
        <dsp:cNvPr id="0" name=""/>
        <dsp:cNvSpPr/>
      </dsp:nvSpPr>
      <dsp:spPr>
        <a:xfrm>
          <a:off x="5457981" y="4390519"/>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CA" sz="1500" kern="1200" dirty="0" smtClean="0"/>
            <a:t>Participant Cost/Benefit Ratio Participant Emotional Reactions Importance of the Work</a:t>
          </a:r>
          <a:endParaRPr lang="en-CA" sz="1500" kern="1200" dirty="0"/>
        </a:p>
      </dsp:txBody>
      <dsp:txXfrm>
        <a:off x="5498926" y="4431464"/>
        <a:ext cx="2015061" cy="13160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EFAE8F-1623-4D7A-9212-43DA2E83686F}">
      <dsp:nvSpPr>
        <dsp:cNvPr id="0" name=""/>
        <dsp:cNvSpPr/>
      </dsp:nvSpPr>
      <dsp:spPr>
        <a:xfrm>
          <a:off x="2731944" y="476209"/>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b="1" kern="1200" dirty="0" smtClean="0"/>
            <a:t>Adaptations Needed for Meaningful ICBE</a:t>
          </a:r>
          <a:endParaRPr lang="en-CA" sz="2000" b="1" kern="1200" dirty="0"/>
        </a:p>
      </dsp:txBody>
      <dsp:txXfrm>
        <a:off x="2772889" y="517154"/>
        <a:ext cx="2015061" cy="1316077"/>
      </dsp:txXfrm>
    </dsp:sp>
    <dsp:sp modelId="{272F34D1-C5F8-4A3A-A1E7-270130E88243}">
      <dsp:nvSpPr>
        <dsp:cNvPr id="0" name=""/>
        <dsp:cNvSpPr/>
      </dsp:nvSpPr>
      <dsp:spPr>
        <a:xfrm>
          <a:off x="1054382" y="1874176"/>
          <a:ext cx="2726037" cy="559187"/>
        </a:xfrm>
        <a:custGeom>
          <a:avLst/>
          <a:gdLst/>
          <a:ahLst/>
          <a:cxnLst/>
          <a:rect l="0" t="0" r="0" b="0"/>
          <a:pathLst>
            <a:path>
              <a:moveTo>
                <a:pt x="2726037" y="0"/>
              </a:moveTo>
              <a:lnTo>
                <a:pt x="2726037" y="279593"/>
              </a:lnTo>
              <a:lnTo>
                <a:pt x="0" y="279593"/>
              </a:lnTo>
              <a:lnTo>
                <a:pt x="0" y="5591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7365A2-9069-4F94-933E-5CAE290AAD80}">
      <dsp:nvSpPr>
        <dsp:cNvPr id="0" name=""/>
        <dsp:cNvSpPr/>
      </dsp:nvSpPr>
      <dsp:spPr>
        <a:xfrm>
          <a:off x="5906" y="2433364"/>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b="1" kern="1200" dirty="0" smtClean="0"/>
            <a:t>University Structures</a:t>
          </a:r>
          <a:endParaRPr lang="en-CA" sz="2000" b="1" kern="1200" dirty="0"/>
        </a:p>
      </dsp:txBody>
      <dsp:txXfrm>
        <a:off x="46851" y="2474309"/>
        <a:ext cx="2015061" cy="1316077"/>
      </dsp:txXfrm>
    </dsp:sp>
    <dsp:sp modelId="{BB676DCE-D8EE-4748-B627-8E4F8F5B067E}">
      <dsp:nvSpPr>
        <dsp:cNvPr id="0" name=""/>
        <dsp:cNvSpPr/>
      </dsp:nvSpPr>
      <dsp:spPr>
        <a:xfrm>
          <a:off x="1008662" y="3831331"/>
          <a:ext cx="91440" cy="559187"/>
        </a:xfrm>
        <a:custGeom>
          <a:avLst/>
          <a:gdLst/>
          <a:ahLst/>
          <a:cxnLst/>
          <a:rect l="0" t="0" r="0" b="0"/>
          <a:pathLst>
            <a:path>
              <a:moveTo>
                <a:pt x="45720" y="0"/>
              </a:moveTo>
              <a:lnTo>
                <a:pt x="45720" y="55918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BC86A3-AC2A-43E7-95FC-87B826614A01}">
      <dsp:nvSpPr>
        <dsp:cNvPr id="0" name=""/>
        <dsp:cNvSpPr/>
      </dsp:nvSpPr>
      <dsp:spPr>
        <a:xfrm>
          <a:off x="5906" y="4390519"/>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CA" sz="1700" kern="1200" dirty="0" smtClean="0"/>
            <a:t>Registration</a:t>
          </a:r>
          <a:br>
            <a:rPr lang="en-CA" sz="1700" kern="1200" dirty="0" smtClean="0"/>
          </a:br>
          <a:r>
            <a:rPr lang="en-CA" sz="1700" kern="1200" dirty="0" smtClean="0"/>
            <a:t>Timelines</a:t>
          </a:r>
          <a:br>
            <a:rPr lang="en-CA" sz="1700" kern="1200" dirty="0" smtClean="0"/>
          </a:br>
          <a:r>
            <a:rPr lang="en-CA" sz="1700" kern="1200" dirty="0" smtClean="0"/>
            <a:t>Funding</a:t>
          </a:r>
          <a:endParaRPr lang="en-CA" sz="1700" kern="1200" dirty="0"/>
        </a:p>
      </dsp:txBody>
      <dsp:txXfrm>
        <a:off x="46851" y="4431464"/>
        <a:ext cx="2015061" cy="1316077"/>
      </dsp:txXfrm>
    </dsp:sp>
    <dsp:sp modelId="{2A37E1FA-6806-4CEE-B7EC-7363398FAC16}">
      <dsp:nvSpPr>
        <dsp:cNvPr id="0" name=""/>
        <dsp:cNvSpPr/>
      </dsp:nvSpPr>
      <dsp:spPr>
        <a:xfrm>
          <a:off x="3734700" y="1874176"/>
          <a:ext cx="91440" cy="559187"/>
        </a:xfrm>
        <a:custGeom>
          <a:avLst/>
          <a:gdLst/>
          <a:ahLst/>
          <a:cxnLst/>
          <a:rect l="0" t="0" r="0" b="0"/>
          <a:pathLst>
            <a:path>
              <a:moveTo>
                <a:pt x="45720" y="0"/>
              </a:moveTo>
              <a:lnTo>
                <a:pt x="45720" y="5591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19969B-3803-4027-B104-3442EB9DECAF}">
      <dsp:nvSpPr>
        <dsp:cNvPr id="0" name=""/>
        <dsp:cNvSpPr/>
      </dsp:nvSpPr>
      <dsp:spPr>
        <a:xfrm>
          <a:off x="2731944" y="2433364"/>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b="1" kern="1200" dirty="0" smtClean="0"/>
            <a:t>Community</a:t>
          </a:r>
          <a:endParaRPr lang="en-CA" sz="2000" b="1" kern="1200" dirty="0"/>
        </a:p>
      </dsp:txBody>
      <dsp:txXfrm>
        <a:off x="2772889" y="2474309"/>
        <a:ext cx="2015061" cy="1316077"/>
      </dsp:txXfrm>
    </dsp:sp>
    <dsp:sp modelId="{C3066BD0-4643-4284-9B9C-A15F200B8DE6}">
      <dsp:nvSpPr>
        <dsp:cNvPr id="0" name=""/>
        <dsp:cNvSpPr/>
      </dsp:nvSpPr>
      <dsp:spPr>
        <a:xfrm>
          <a:off x="3734700" y="3831331"/>
          <a:ext cx="91440" cy="559187"/>
        </a:xfrm>
        <a:custGeom>
          <a:avLst/>
          <a:gdLst/>
          <a:ahLst/>
          <a:cxnLst/>
          <a:rect l="0" t="0" r="0" b="0"/>
          <a:pathLst>
            <a:path>
              <a:moveTo>
                <a:pt x="45720" y="0"/>
              </a:moveTo>
              <a:lnTo>
                <a:pt x="45720" y="55918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5543B5-1F06-4C5D-9D2A-324C378DC78A}">
      <dsp:nvSpPr>
        <dsp:cNvPr id="0" name=""/>
        <dsp:cNvSpPr/>
      </dsp:nvSpPr>
      <dsp:spPr>
        <a:xfrm>
          <a:off x="2731944" y="4390519"/>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CA" sz="1700" kern="1200" dirty="0" smtClean="0"/>
            <a:t>Communication</a:t>
          </a:r>
          <a:br>
            <a:rPr lang="en-CA" sz="1700" kern="1200" dirty="0" smtClean="0"/>
          </a:br>
          <a:r>
            <a:rPr lang="en-CA" sz="1700" kern="1200" dirty="0" smtClean="0"/>
            <a:t>Personal Relationships</a:t>
          </a:r>
          <a:endParaRPr lang="en-CA" sz="1700" kern="1200" dirty="0"/>
        </a:p>
      </dsp:txBody>
      <dsp:txXfrm>
        <a:off x="2772889" y="4431464"/>
        <a:ext cx="2015061" cy="1316077"/>
      </dsp:txXfrm>
    </dsp:sp>
    <dsp:sp modelId="{1338CC8B-A227-46AA-A71D-523869C2AB0A}">
      <dsp:nvSpPr>
        <dsp:cNvPr id="0" name=""/>
        <dsp:cNvSpPr/>
      </dsp:nvSpPr>
      <dsp:spPr>
        <a:xfrm>
          <a:off x="3780420" y="1874176"/>
          <a:ext cx="2726037" cy="559187"/>
        </a:xfrm>
        <a:custGeom>
          <a:avLst/>
          <a:gdLst/>
          <a:ahLst/>
          <a:cxnLst/>
          <a:rect l="0" t="0" r="0" b="0"/>
          <a:pathLst>
            <a:path>
              <a:moveTo>
                <a:pt x="0" y="0"/>
              </a:moveTo>
              <a:lnTo>
                <a:pt x="0" y="279593"/>
              </a:lnTo>
              <a:lnTo>
                <a:pt x="2726037" y="279593"/>
              </a:lnTo>
              <a:lnTo>
                <a:pt x="2726037" y="5591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633B05-C8DB-4B01-8D71-7301DCCF78C2}">
      <dsp:nvSpPr>
        <dsp:cNvPr id="0" name=""/>
        <dsp:cNvSpPr/>
      </dsp:nvSpPr>
      <dsp:spPr>
        <a:xfrm>
          <a:off x="5457981" y="2433364"/>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b="1" kern="1200" dirty="0" smtClean="0"/>
            <a:t>Program/ Faculty</a:t>
          </a:r>
          <a:endParaRPr lang="en-CA" sz="2000" b="1" kern="1200" dirty="0"/>
        </a:p>
      </dsp:txBody>
      <dsp:txXfrm>
        <a:off x="5498926" y="2474309"/>
        <a:ext cx="2015061" cy="1316077"/>
      </dsp:txXfrm>
    </dsp:sp>
    <dsp:sp modelId="{87DD8B29-0EF4-4844-84AB-C481AFBF3FD8}">
      <dsp:nvSpPr>
        <dsp:cNvPr id="0" name=""/>
        <dsp:cNvSpPr/>
      </dsp:nvSpPr>
      <dsp:spPr>
        <a:xfrm>
          <a:off x="6460737" y="3831331"/>
          <a:ext cx="91440" cy="559187"/>
        </a:xfrm>
        <a:custGeom>
          <a:avLst/>
          <a:gdLst/>
          <a:ahLst/>
          <a:cxnLst/>
          <a:rect l="0" t="0" r="0" b="0"/>
          <a:pathLst>
            <a:path>
              <a:moveTo>
                <a:pt x="45720" y="0"/>
              </a:moveTo>
              <a:lnTo>
                <a:pt x="45720" y="55918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0D0EF5-C6EB-4D9D-922A-DAB0F4F77E0D}">
      <dsp:nvSpPr>
        <dsp:cNvPr id="0" name=""/>
        <dsp:cNvSpPr/>
      </dsp:nvSpPr>
      <dsp:spPr>
        <a:xfrm>
          <a:off x="5457981" y="4390519"/>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CA" sz="1700" kern="1200" dirty="0" smtClean="0"/>
            <a:t>Curriculum</a:t>
          </a:r>
          <a:br>
            <a:rPr lang="en-CA" sz="1700" kern="1200" dirty="0" smtClean="0"/>
          </a:br>
          <a:r>
            <a:rPr lang="en-CA" sz="1700" kern="1200" dirty="0" smtClean="0"/>
            <a:t>Program Design</a:t>
          </a:r>
          <a:br>
            <a:rPr lang="en-CA" sz="1700" kern="1200" dirty="0" smtClean="0"/>
          </a:br>
          <a:r>
            <a:rPr lang="en-CA" sz="1700" kern="1200" dirty="0" smtClean="0"/>
            <a:t>Cross-Cultural Competencies</a:t>
          </a:r>
          <a:br>
            <a:rPr lang="en-CA" sz="1700" kern="1200" dirty="0" smtClean="0"/>
          </a:br>
          <a:r>
            <a:rPr lang="en-CA" sz="1700" kern="1200" dirty="0" smtClean="0"/>
            <a:t>Time</a:t>
          </a:r>
          <a:endParaRPr lang="en-CA" sz="1700" kern="1200" dirty="0"/>
        </a:p>
      </dsp:txBody>
      <dsp:txXfrm>
        <a:off x="5498926" y="4431464"/>
        <a:ext cx="2015061" cy="13160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EFAE8F-1623-4D7A-9212-43DA2E83686F}">
      <dsp:nvSpPr>
        <dsp:cNvPr id="0" name=""/>
        <dsp:cNvSpPr/>
      </dsp:nvSpPr>
      <dsp:spPr>
        <a:xfrm>
          <a:off x="2731944" y="476209"/>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b="1" kern="1200" dirty="0" smtClean="0"/>
            <a:t>Solutions</a:t>
          </a:r>
          <a:endParaRPr lang="en-CA" sz="2000" b="1" kern="1200" dirty="0"/>
        </a:p>
      </dsp:txBody>
      <dsp:txXfrm>
        <a:off x="2772889" y="517154"/>
        <a:ext cx="2015061" cy="1316077"/>
      </dsp:txXfrm>
    </dsp:sp>
    <dsp:sp modelId="{272F34D1-C5F8-4A3A-A1E7-270130E88243}">
      <dsp:nvSpPr>
        <dsp:cNvPr id="0" name=""/>
        <dsp:cNvSpPr/>
      </dsp:nvSpPr>
      <dsp:spPr>
        <a:xfrm>
          <a:off x="1054382" y="1874176"/>
          <a:ext cx="2726037" cy="559187"/>
        </a:xfrm>
        <a:custGeom>
          <a:avLst/>
          <a:gdLst/>
          <a:ahLst/>
          <a:cxnLst/>
          <a:rect l="0" t="0" r="0" b="0"/>
          <a:pathLst>
            <a:path>
              <a:moveTo>
                <a:pt x="2726037" y="0"/>
              </a:moveTo>
              <a:lnTo>
                <a:pt x="2726037" y="279593"/>
              </a:lnTo>
              <a:lnTo>
                <a:pt x="0" y="279593"/>
              </a:lnTo>
              <a:lnTo>
                <a:pt x="0" y="5591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7365A2-9069-4F94-933E-5CAE290AAD80}">
      <dsp:nvSpPr>
        <dsp:cNvPr id="0" name=""/>
        <dsp:cNvSpPr/>
      </dsp:nvSpPr>
      <dsp:spPr>
        <a:xfrm>
          <a:off x="5906" y="2433364"/>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b="1" kern="1200" dirty="0" smtClean="0"/>
            <a:t>Collaborations</a:t>
          </a:r>
          <a:endParaRPr lang="en-CA" sz="2000" b="1" kern="1200" dirty="0"/>
        </a:p>
      </dsp:txBody>
      <dsp:txXfrm>
        <a:off x="46851" y="2474309"/>
        <a:ext cx="2015061" cy="1316077"/>
      </dsp:txXfrm>
    </dsp:sp>
    <dsp:sp modelId="{BB676DCE-D8EE-4748-B627-8E4F8F5B067E}">
      <dsp:nvSpPr>
        <dsp:cNvPr id="0" name=""/>
        <dsp:cNvSpPr/>
      </dsp:nvSpPr>
      <dsp:spPr>
        <a:xfrm>
          <a:off x="1008662" y="3831331"/>
          <a:ext cx="91440" cy="559187"/>
        </a:xfrm>
        <a:custGeom>
          <a:avLst/>
          <a:gdLst/>
          <a:ahLst/>
          <a:cxnLst/>
          <a:rect l="0" t="0" r="0" b="0"/>
          <a:pathLst>
            <a:path>
              <a:moveTo>
                <a:pt x="45720" y="0"/>
              </a:moveTo>
              <a:lnTo>
                <a:pt x="45720" y="55918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BC86A3-AC2A-43E7-95FC-87B826614A01}">
      <dsp:nvSpPr>
        <dsp:cNvPr id="0" name=""/>
        <dsp:cNvSpPr/>
      </dsp:nvSpPr>
      <dsp:spPr>
        <a:xfrm>
          <a:off x="5906" y="4390519"/>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CA" sz="1500" kern="1200" dirty="0" smtClean="0"/>
            <a:t>Uvic &amp; Collaboration with Community</a:t>
          </a:r>
          <a:br>
            <a:rPr lang="en-CA" sz="1500" kern="1200" dirty="0" smtClean="0"/>
          </a:br>
          <a:r>
            <a:rPr lang="en-CA" sz="1500" kern="1200" dirty="0" smtClean="0"/>
            <a:t>INAF</a:t>
          </a:r>
          <a:br>
            <a:rPr lang="en-CA" sz="1500" kern="1200" dirty="0" smtClean="0"/>
          </a:br>
          <a:r>
            <a:rPr lang="en-CA" sz="1500" kern="1200" dirty="0" smtClean="0"/>
            <a:t>Program Collaboration</a:t>
          </a:r>
          <a:br>
            <a:rPr lang="en-CA" sz="1500" kern="1200" dirty="0" smtClean="0"/>
          </a:br>
          <a:r>
            <a:rPr lang="en-CA" sz="1500" kern="1200" dirty="0" smtClean="0"/>
            <a:t>Recruitment</a:t>
          </a:r>
          <a:endParaRPr lang="en-CA" sz="1500" kern="1200" dirty="0"/>
        </a:p>
      </dsp:txBody>
      <dsp:txXfrm>
        <a:off x="46851" y="4431464"/>
        <a:ext cx="2015061" cy="1316077"/>
      </dsp:txXfrm>
    </dsp:sp>
    <dsp:sp modelId="{2A37E1FA-6806-4CEE-B7EC-7363398FAC16}">
      <dsp:nvSpPr>
        <dsp:cNvPr id="0" name=""/>
        <dsp:cNvSpPr/>
      </dsp:nvSpPr>
      <dsp:spPr>
        <a:xfrm>
          <a:off x="3734700" y="1874176"/>
          <a:ext cx="91440" cy="559187"/>
        </a:xfrm>
        <a:custGeom>
          <a:avLst/>
          <a:gdLst/>
          <a:ahLst/>
          <a:cxnLst/>
          <a:rect l="0" t="0" r="0" b="0"/>
          <a:pathLst>
            <a:path>
              <a:moveTo>
                <a:pt x="45720" y="0"/>
              </a:moveTo>
              <a:lnTo>
                <a:pt x="45720" y="5591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19969B-3803-4027-B104-3442EB9DECAF}">
      <dsp:nvSpPr>
        <dsp:cNvPr id="0" name=""/>
        <dsp:cNvSpPr/>
      </dsp:nvSpPr>
      <dsp:spPr>
        <a:xfrm>
          <a:off x="2731944" y="2433364"/>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b="1" kern="1200" dirty="0" smtClean="0"/>
            <a:t>Compensation</a:t>
          </a:r>
          <a:endParaRPr lang="en-CA" sz="2000" b="1" kern="1200" dirty="0"/>
        </a:p>
      </dsp:txBody>
      <dsp:txXfrm>
        <a:off x="2772889" y="2474309"/>
        <a:ext cx="2015061" cy="1316077"/>
      </dsp:txXfrm>
    </dsp:sp>
    <dsp:sp modelId="{C3066BD0-4643-4284-9B9C-A15F200B8DE6}">
      <dsp:nvSpPr>
        <dsp:cNvPr id="0" name=""/>
        <dsp:cNvSpPr/>
      </dsp:nvSpPr>
      <dsp:spPr>
        <a:xfrm>
          <a:off x="3734700" y="3831331"/>
          <a:ext cx="91440" cy="559187"/>
        </a:xfrm>
        <a:custGeom>
          <a:avLst/>
          <a:gdLst/>
          <a:ahLst/>
          <a:cxnLst/>
          <a:rect l="0" t="0" r="0" b="0"/>
          <a:pathLst>
            <a:path>
              <a:moveTo>
                <a:pt x="45720" y="0"/>
              </a:moveTo>
              <a:lnTo>
                <a:pt x="45720" y="55918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5543B5-1F06-4C5D-9D2A-324C378DC78A}">
      <dsp:nvSpPr>
        <dsp:cNvPr id="0" name=""/>
        <dsp:cNvSpPr/>
      </dsp:nvSpPr>
      <dsp:spPr>
        <a:xfrm>
          <a:off x="2731944" y="4390519"/>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CA" sz="1500" kern="1200" dirty="0" smtClean="0"/>
            <a:t>Compensating and Valuing Community</a:t>
          </a:r>
          <a:br>
            <a:rPr lang="en-CA" sz="1500" kern="1200" dirty="0" smtClean="0"/>
          </a:br>
          <a:r>
            <a:rPr lang="en-CA" sz="1500" kern="1200" dirty="0" smtClean="0"/>
            <a:t>Sustainability</a:t>
          </a:r>
          <a:br>
            <a:rPr lang="en-CA" sz="1500" kern="1200" dirty="0" smtClean="0"/>
          </a:br>
          <a:r>
            <a:rPr lang="en-CA" sz="1500" kern="1200" dirty="0" smtClean="0"/>
            <a:t>Time</a:t>
          </a:r>
          <a:endParaRPr lang="en-CA" sz="1500" kern="1200" dirty="0"/>
        </a:p>
      </dsp:txBody>
      <dsp:txXfrm>
        <a:off x="2772889" y="4431464"/>
        <a:ext cx="2015061" cy="1316077"/>
      </dsp:txXfrm>
    </dsp:sp>
    <dsp:sp modelId="{1338CC8B-A227-46AA-A71D-523869C2AB0A}">
      <dsp:nvSpPr>
        <dsp:cNvPr id="0" name=""/>
        <dsp:cNvSpPr/>
      </dsp:nvSpPr>
      <dsp:spPr>
        <a:xfrm>
          <a:off x="3780420" y="1874176"/>
          <a:ext cx="2726037" cy="559187"/>
        </a:xfrm>
        <a:custGeom>
          <a:avLst/>
          <a:gdLst/>
          <a:ahLst/>
          <a:cxnLst/>
          <a:rect l="0" t="0" r="0" b="0"/>
          <a:pathLst>
            <a:path>
              <a:moveTo>
                <a:pt x="0" y="0"/>
              </a:moveTo>
              <a:lnTo>
                <a:pt x="0" y="279593"/>
              </a:lnTo>
              <a:lnTo>
                <a:pt x="2726037" y="279593"/>
              </a:lnTo>
              <a:lnTo>
                <a:pt x="2726037" y="5591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633B05-C8DB-4B01-8D71-7301DCCF78C2}">
      <dsp:nvSpPr>
        <dsp:cNvPr id="0" name=""/>
        <dsp:cNvSpPr/>
      </dsp:nvSpPr>
      <dsp:spPr>
        <a:xfrm>
          <a:off x="5457981" y="2433364"/>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b="1" kern="1200" dirty="0" smtClean="0"/>
            <a:t>Planning</a:t>
          </a:r>
          <a:endParaRPr lang="en-CA" sz="2000" b="1" kern="1200" dirty="0"/>
        </a:p>
      </dsp:txBody>
      <dsp:txXfrm>
        <a:off x="5498926" y="2474309"/>
        <a:ext cx="2015061" cy="1316077"/>
      </dsp:txXfrm>
    </dsp:sp>
    <dsp:sp modelId="{87DD8B29-0EF4-4844-84AB-C481AFBF3FD8}">
      <dsp:nvSpPr>
        <dsp:cNvPr id="0" name=""/>
        <dsp:cNvSpPr/>
      </dsp:nvSpPr>
      <dsp:spPr>
        <a:xfrm>
          <a:off x="6460737" y="3831331"/>
          <a:ext cx="91440" cy="559187"/>
        </a:xfrm>
        <a:custGeom>
          <a:avLst/>
          <a:gdLst/>
          <a:ahLst/>
          <a:cxnLst/>
          <a:rect l="0" t="0" r="0" b="0"/>
          <a:pathLst>
            <a:path>
              <a:moveTo>
                <a:pt x="45720" y="0"/>
              </a:moveTo>
              <a:lnTo>
                <a:pt x="45720" y="55918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0D0EF5-C6EB-4D9D-922A-DAB0F4F77E0D}">
      <dsp:nvSpPr>
        <dsp:cNvPr id="0" name=""/>
        <dsp:cNvSpPr/>
      </dsp:nvSpPr>
      <dsp:spPr>
        <a:xfrm>
          <a:off x="5457981" y="4390519"/>
          <a:ext cx="2096951" cy="13979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CA" sz="1500" kern="1200" dirty="0" smtClean="0"/>
            <a:t>Planning and MOUs</a:t>
          </a:r>
          <a:br>
            <a:rPr lang="en-CA" sz="1500" kern="1200" dirty="0" smtClean="0"/>
          </a:br>
          <a:r>
            <a:rPr lang="en-CA" sz="1500" kern="1200" dirty="0" smtClean="0"/>
            <a:t>Training</a:t>
          </a:r>
          <a:br>
            <a:rPr lang="en-CA" sz="1500" kern="1200" dirty="0" smtClean="0"/>
          </a:br>
          <a:r>
            <a:rPr lang="en-CA" sz="1500" kern="1200" dirty="0" smtClean="0"/>
            <a:t>Recruitment</a:t>
          </a:r>
          <a:endParaRPr lang="en-CA" sz="1500" kern="1200" dirty="0"/>
        </a:p>
      </dsp:txBody>
      <dsp:txXfrm>
        <a:off x="5498926" y="4431464"/>
        <a:ext cx="2015061" cy="131607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DD77950-6D91-4FD1-A50E-26968B7DB8AA}" type="datetimeFigureOut">
              <a:rPr lang="en-CA" smtClean="0"/>
              <a:pPr/>
              <a:t>23/09/2012</a:t>
            </a:fld>
            <a:endParaRPr lang="en-CA"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952DC5D-932F-49D8-86FC-205788D177FE}" type="slidenum">
              <a:rPr lang="en-CA" smtClean="0"/>
              <a:pPr/>
              <a:t>‹#›</a:t>
            </a:fld>
            <a:endParaRPr lang="en-CA" dirty="0"/>
          </a:p>
        </p:txBody>
      </p:sp>
    </p:spTree>
    <p:extLst>
      <p:ext uri="{BB962C8B-B14F-4D97-AF65-F5344CB8AC3E}">
        <p14:creationId xmlns:p14="http://schemas.microsoft.com/office/powerpoint/2010/main" val="4284496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E0E564-EC3F-47D2-998B-2DE20071B16F}" type="datetimeFigureOut">
              <a:rPr lang="en-CA" smtClean="0"/>
              <a:pPr/>
              <a:t>23/09/2012</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66491F-49FB-46A3-A95B-482E830BC88F}" type="slidenum">
              <a:rPr lang="en-CA" smtClean="0"/>
              <a:pPr/>
              <a:t>‹#›</a:t>
            </a:fld>
            <a:endParaRPr lang="en-CA" dirty="0"/>
          </a:p>
        </p:txBody>
      </p:sp>
    </p:spTree>
    <p:extLst>
      <p:ext uri="{BB962C8B-B14F-4D97-AF65-F5344CB8AC3E}">
        <p14:creationId xmlns:p14="http://schemas.microsoft.com/office/powerpoint/2010/main" val="3636665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 would like to acknowledge that we are on the traditional Indigenous territory of the Piscataway Indians.  My name is Romy Pritchard and I am Métis.  My Métis family comes from the  Red River Settlement which is current day Winnipeg Manitoba.  Currently I live in Victoria, British Columbia.</a:t>
            </a:r>
          </a:p>
          <a:p>
            <a:endParaRPr lang="en-CA" dirty="0"/>
          </a:p>
          <a:p>
            <a:r>
              <a:rPr lang="en-CA" dirty="0" smtClean="0"/>
              <a:t>Margaret introduces herself.</a:t>
            </a:r>
            <a:endParaRPr lang="en-CA" dirty="0"/>
          </a:p>
        </p:txBody>
      </p:sp>
      <p:sp>
        <p:nvSpPr>
          <p:cNvPr id="4" name="Slide Number Placeholder 3"/>
          <p:cNvSpPr>
            <a:spLocks noGrp="1"/>
          </p:cNvSpPr>
          <p:nvPr>
            <p:ph type="sldNum" sz="quarter" idx="10"/>
          </p:nvPr>
        </p:nvSpPr>
        <p:spPr/>
        <p:txBody>
          <a:bodyPr/>
          <a:lstStyle/>
          <a:p>
            <a:fld id="{8F66491F-49FB-46A3-A95B-482E830BC88F}" type="slidenum">
              <a:rPr lang="en-CA" smtClean="0"/>
              <a:pPr/>
              <a:t>1</a:t>
            </a:fld>
            <a:endParaRPr lang="en-CA" dirty="0"/>
          </a:p>
        </p:txBody>
      </p:sp>
    </p:spTree>
    <p:extLst>
      <p:ext uri="{BB962C8B-B14F-4D97-AF65-F5344CB8AC3E}">
        <p14:creationId xmlns:p14="http://schemas.microsoft.com/office/powerpoint/2010/main" val="31015462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survey showed the highest scores were in the area of benefits </a:t>
            </a:r>
          </a:p>
          <a:p>
            <a:pPr marL="171450" indent="-171450">
              <a:buFont typeface="Arial" pitchFamily="34" charset="0"/>
              <a:buChar char="•"/>
            </a:pPr>
            <a:r>
              <a:rPr lang="en-US" dirty="0" smtClean="0"/>
              <a:t>Students benefited – stay in community, relevant to life, high retention, increased </a:t>
            </a:r>
            <a:r>
              <a:rPr lang="en-US" dirty="0" smtClean="0"/>
              <a:t>confidence and learning from Elders etc.</a:t>
            </a:r>
          </a:p>
          <a:p>
            <a:pPr marL="171450" indent="-171450">
              <a:buFont typeface="Arial" pitchFamily="34" charset="0"/>
              <a:buChar char="•"/>
            </a:pPr>
            <a:r>
              <a:rPr lang="en-US" dirty="0" smtClean="0"/>
              <a:t>Community – increase social and economic power, community vitality, utilizing community members in teaching roles</a:t>
            </a:r>
          </a:p>
          <a:p>
            <a:pPr marL="171450" indent="-171450">
              <a:buFont typeface="Arial" pitchFamily="34" charset="0"/>
              <a:buChar char="•"/>
            </a:pPr>
            <a:r>
              <a:rPr lang="en-US" dirty="0" smtClean="0"/>
              <a:t>Faculty increased personal growth, practical knowledge and application of knowledge.</a:t>
            </a:r>
          </a:p>
          <a:p>
            <a:endParaRPr lang="en-US" dirty="0"/>
          </a:p>
        </p:txBody>
      </p:sp>
      <p:sp>
        <p:nvSpPr>
          <p:cNvPr id="4" name="Slide Number Placeholder 3"/>
          <p:cNvSpPr>
            <a:spLocks noGrp="1"/>
          </p:cNvSpPr>
          <p:nvPr>
            <p:ph type="sldNum" sz="quarter" idx="10"/>
          </p:nvPr>
        </p:nvSpPr>
        <p:spPr/>
        <p:txBody>
          <a:bodyPr/>
          <a:lstStyle/>
          <a:p>
            <a:fld id="{8F66491F-49FB-46A3-A95B-482E830BC88F}" type="slidenum">
              <a:rPr lang="en-CA" smtClean="0"/>
              <a:pPr/>
              <a:t>10</a:t>
            </a:fld>
            <a:endParaRPr lang="en-CA"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8F66491F-49FB-46A3-A95B-482E830BC88F}" type="slidenum">
              <a:rPr lang="en-CA" smtClean="0"/>
              <a:pPr/>
              <a:t>11</a:t>
            </a:fld>
            <a:endParaRPr lang="en-CA" dirty="0"/>
          </a:p>
        </p:txBody>
      </p:sp>
    </p:spTree>
    <p:extLst>
      <p:ext uri="{BB962C8B-B14F-4D97-AF65-F5344CB8AC3E}">
        <p14:creationId xmlns:p14="http://schemas.microsoft.com/office/powerpoint/2010/main" val="2401458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Please write down any questions and ask us at</a:t>
            </a:r>
            <a:r>
              <a:rPr lang="en-CA" baseline="0" dirty="0" smtClean="0"/>
              <a:t> the end of our presentation we also want to encourage you to contact us for further information about  this research.</a:t>
            </a:r>
            <a:endParaRPr lang="en-CA" dirty="0"/>
          </a:p>
        </p:txBody>
      </p:sp>
      <p:sp>
        <p:nvSpPr>
          <p:cNvPr id="4" name="Slide Number Placeholder 3"/>
          <p:cNvSpPr>
            <a:spLocks noGrp="1"/>
          </p:cNvSpPr>
          <p:nvPr>
            <p:ph type="sldNum" sz="quarter" idx="10"/>
          </p:nvPr>
        </p:nvSpPr>
        <p:spPr/>
        <p:txBody>
          <a:bodyPr/>
          <a:lstStyle/>
          <a:p>
            <a:fld id="{8F66491F-49FB-46A3-A95B-482E830BC88F}" type="slidenum">
              <a:rPr lang="en-CA" smtClean="0"/>
              <a:pPr/>
              <a:t>2</a:t>
            </a:fld>
            <a:endParaRPr lang="en-CA" dirty="0"/>
          </a:p>
        </p:txBody>
      </p:sp>
    </p:spTree>
    <p:extLst>
      <p:ext uri="{BB962C8B-B14F-4D97-AF65-F5344CB8AC3E}">
        <p14:creationId xmlns:p14="http://schemas.microsoft.com/office/powerpoint/2010/main" val="1318111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8F66491F-49FB-46A3-A95B-482E830BC88F}" type="slidenum">
              <a:rPr lang="en-CA" smtClean="0"/>
              <a:pPr/>
              <a:t>3</a:t>
            </a:fld>
            <a:endParaRPr lang="en-CA" dirty="0"/>
          </a:p>
        </p:txBody>
      </p:sp>
    </p:spTree>
    <p:extLst>
      <p:ext uri="{BB962C8B-B14F-4D97-AF65-F5344CB8AC3E}">
        <p14:creationId xmlns:p14="http://schemas.microsoft.com/office/powerpoint/2010/main" val="3928943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There are three distinct Aboriginal groups in Canada.  </a:t>
            </a:r>
          </a:p>
          <a:p>
            <a:pPr marL="171450" indent="-171450">
              <a:buFont typeface="Arial" pitchFamily="34" charset="0"/>
              <a:buChar char="•"/>
            </a:pPr>
            <a:r>
              <a:rPr lang="en-CA" dirty="0" smtClean="0"/>
              <a:t>First Nation</a:t>
            </a:r>
          </a:p>
          <a:p>
            <a:pPr marL="171450" indent="-171450">
              <a:buFont typeface="Arial" pitchFamily="34" charset="0"/>
              <a:buChar char="•"/>
            </a:pPr>
            <a:r>
              <a:rPr lang="en-CA" dirty="0" smtClean="0"/>
              <a:t>Métis – combination of First Nation and European settlers who formed a distinct culture</a:t>
            </a:r>
          </a:p>
          <a:p>
            <a:pPr marL="171450" indent="-171450">
              <a:buFont typeface="Arial" pitchFamily="34" charset="0"/>
              <a:buChar char="•"/>
            </a:pPr>
            <a:r>
              <a:rPr lang="en-CA" dirty="0" smtClean="0"/>
              <a:t>Inuit </a:t>
            </a:r>
          </a:p>
          <a:p>
            <a:endParaRPr lang="en-CA" dirty="0" smtClean="0"/>
          </a:p>
          <a:p>
            <a:r>
              <a:rPr lang="en-CA" dirty="0" smtClean="0"/>
              <a:t>All are different and have different languages and customs</a:t>
            </a:r>
          </a:p>
          <a:p>
            <a:endParaRPr lang="en-CA" dirty="0"/>
          </a:p>
          <a:p>
            <a:r>
              <a:rPr lang="en-CA" dirty="0" smtClean="0"/>
              <a:t>There are 615 First Nations in Canada (203 in BC)</a:t>
            </a:r>
          </a:p>
          <a:p>
            <a:r>
              <a:rPr lang="en-CA" dirty="0" smtClean="0"/>
              <a:t>About  50,000 Inuit</a:t>
            </a:r>
          </a:p>
          <a:p>
            <a:r>
              <a:rPr lang="en-CA" dirty="0" smtClean="0"/>
              <a:t>In BC there are about 60,000 Métis</a:t>
            </a:r>
          </a:p>
          <a:p>
            <a:endParaRPr lang="en-CA" dirty="0"/>
          </a:p>
          <a:p>
            <a:r>
              <a:rPr lang="en-CA" dirty="0" smtClean="0"/>
              <a:t>Over half of the Aboriginal population in Canada is under 24 year old.</a:t>
            </a:r>
            <a:endParaRPr lang="en-CA" dirty="0"/>
          </a:p>
        </p:txBody>
      </p:sp>
      <p:sp>
        <p:nvSpPr>
          <p:cNvPr id="4" name="Slide Number Placeholder 3"/>
          <p:cNvSpPr>
            <a:spLocks noGrp="1"/>
          </p:cNvSpPr>
          <p:nvPr>
            <p:ph type="sldNum" sz="quarter" idx="10"/>
          </p:nvPr>
        </p:nvSpPr>
        <p:spPr/>
        <p:txBody>
          <a:bodyPr/>
          <a:lstStyle/>
          <a:p>
            <a:fld id="{8F66491F-49FB-46A3-A95B-482E830BC88F}" type="slidenum">
              <a:rPr lang="en-CA" smtClean="0"/>
              <a:pPr/>
              <a:t>4</a:t>
            </a:fld>
            <a:endParaRPr lang="en-C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 Canada we are recovering from colonization and over 100 years of Residential schooling which aimed to “take the Indian out of the child”.</a:t>
            </a:r>
          </a:p>
          <a:p>
            <a:endParaRPr lang="en-CA" dirty="0"/>
          </a:p>
          <a:p>
            <a:r>
              <a:rPr lang="en-CA" dirty="0" smtClean="0"/>
              <a:t>Education has an incredible tainted colonial past.</a:t>
            </a:r>
          </a:p>
          <a:p>
            <a:r>
              <a:rPr lang="en-CA" dirty="0" smtClean="0"/>
              <a:t>To thrive in multicultural society post-secondary education is key for self government, social and economic strength for Indigenous people.</a:t>
            </a:r>
          </a:p>
          <a:p>
            <a:endParaRPr lang="en-CA" dirty="0"/>
          </a:p>
          <a:p>
            <a:r>
              <a:rPr lang="en-CA" dirty="0" smtClean="0"/>
              <a:t>Indigenous Community Based Education is part of a continuum from Post-Secondary education.</a:t>
            </a:r>
            <a:endParaRPr lang="en-CA" dirty="0"/>
          </a:p>
        </p:txBody>
      </p:sp>
      <p:sp>
        <p:nvSpPr>
          <p:cNvPr id="4" name="Slide Number Placeholder 3"/>
          <p:cNvSpPr>
            <a:spLocks noGrp="1"/>
          </p:cNvSpPr>
          <p:nvPr>
            <p:ph type="sldNum" sz="quarter" idx="10"/>
          </p:nvPr>
        </p:nvSpPr>
        <p:spPr/>
        <p:txBody>
          <a:bodyPr/>
          <a:lstStyle/>
          <a:p>
            <a:fld id="{8F66491F-49FB-46A3-A95B-482E830BC88F}" type="slidenum">
              <a:rPr lang="en-CA" smtClean="0"/>
              <a:pPr/>
              <a:t>5</a:t>
            </a:fld>
            <a:endParaRPr lang="en-CA" dirty="0"/>
          </a:p>
        </p:txBody>
      </p:sp>
    </p:spTree>
    <p:extLst>
      <p:ext uri="{BB962C8B-B14F-4D97-AF65-F5344CB8AC3E}">
        <p14:creationId xmlns:p14="http://schemas.microsoft.com/office/powerpoint/2010/main" val="1419221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Indigenous Community Based education is a hybrid that has evolved out of partnerships between aboriginal groups and post-secondary institutions.  It is philosophically different in its approach:</a:t>
            </a:r>
          </a:p>
          <a:p>
            <a:pPr marL="171450" indent="-171450">
              <a:buFont typeface="Arial" pitchFamily="34" charset="0"/>
              <a:buChar char="•"/>
            </a:pPr>
            <a:r>
              <a:rPr lang="en-CA" dirty="0" smtClean="0"/>
              <a:t>Community driven</a:t>
            </a:r>
          </a:p>
          <a:p>
            <a:pPr marL="171450" indent="-171450">
              <a:buFont typeface="Arial" pitchFamily="34" charset="0"/>
              <a:buChar char="•"/>
            </a:pPr>
            <a:r>
              <a:rPr lang="en-CA" dirty="0" smtClean="0"/>
              <a:t>Based on community expertise</a:t>
            </a:r>
          </a:p>
          <a:p>
            <a:pPr marL="171450" indent="-171450">
              <a:buFont typeface="Arial" pitchFamily="34" charset="0"/>
              <a:buChar char="•"/>
            </a:pPr>
            <a:r>
              <a:rPr lang="en-CA" dirty="0" smtClean="0"/>
              <a:t>Relevant to the community</a:t>
            </a:r>
          </a:p>
          <a:p>
            <a:pPr marL="171450" indent="-171450">
              <a:buFont typeface="Arial" pitchFamily="34" charset="0"/>
              <a:buChar char="•"/>
            </a:pPr>
            <a:r>
              <a:rPr lang="en-CA" dirty="0" smtClean="0"/>
              <a:t>Relational</a:t>
            </a:r>
          </a:p>
          <a:p>
            <a:pPr marL="171450" indent="-171450">
              <a:buFont typeface="Arial" pitchFamily="34" charset="0"/>
              <a:buChar char="•"/>
            </a:pPr>
            <a:r>
              <a:rPr lang="en-CA" dirty="0" smtClean="0"/>
              <a:t>Empowerment orientated</a:t>
            </a:r>
          </a:p>
          <a:p>
            <a:pPr marL="171450" indent="-171450">
              <a:buFont typeface="Arial" pitchFamily="34" charset="0"/>
              <a:buChar char="•"/>
            </a:pPr>
            <a:r>
              <a:rPr lang="en-CA" dirty="0" smtClean="0"/>
              <a:t>Engaged with social justice</a:t>
            </a:r>
          </a:p>
          <a:p>
            <a:pPr marL="171450" indent="-171450">
              <a:buFont typeface="Arial" pitchFamily="34" charset="0"/>
              <a:buChar char="•"/>
            </a:pPr>
            <a:r>
              <a:rPr lang="en-CA" dirty="0" smtClean="0"/>
              <a:t>Grass roots orientated </a:t>
            </a:r>
          </a:p>
          <a:p>
            <a:pPr marL="171450" indent="-171450">
              <a:buFont typeface="Arial" pitchFamily="34" charset="0"/>
              <a:buChar char="•"/>
            </a:pPr>
            <a:endParaRPr lang="en-CA" dirty="0" smtClean="0"/>
          </a:p>
        </p:txBody>
      </p:sp>
      <p:sp>
        <p:nvSpPr>
          <p:cNvPr id="4" name="Slide Number Placeholder 3"/>
          <p:cNvSpPr>
            <a:spLocks noGrp="1"/>
          </p:cNvSpPr>
          <p:nvPr>
            <p:ph type="sldNum" sz="quarter" idx="10"/>
          </p:nvPr>
        </p:nvSpPr>
        <p:spPr/>
        <p:txBody>
          <a:bodyPr/>
          <a:lstStyle/>
          <a:p>
            <a:fld id="{8F66491F-49FB-46A3-A95B-482E830BC88F}" type="slidenum">
              <a:rPr lang="en-CA" smtClean="0"/>
              <a:pPr/>
              <a:t>6</a:t>
            </a:fld>
            <a:endParaRPr lang="en-CA" dirty="0"/>
          </a:p>
        </p:txBody>
      </p:sp>
    </p:spTree>
    <p:extLst>
      <p:ext uri="{BB962C8B-B14F-4D97-AF65-F5344CB8AC3E}">
        <p14:creationId xmlns:p14="http://schemas.microsoft.com/office/powerpoint/2010/main" val="1504120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At the University of Victoria in British Columbia there as been over 31 years of Indigenous Community Based Education involving several faculties.  (Law,</a:t>
            </a:r>
            <a:r>
              <a:rPr lang="en-CA" baseline="0" dirty="0" smtClean="0"/>
              <a:t> Language, Social work, Child and Youth Care, Anthropology) </a:t>
            </a:r>
            <a:r>
              <a:rPr lang="en-CA" dirty="0" smtClean="0"/>
              <a:t>This research investigated the various qualities of Indigenous Community Based Education and this was funded by the Office of Indigenous Affairs at the university.</a:t>
            </a:r>
            <a:endParaRPr lang="en-CA" dirty="0"/>
          </a:p>
        </p:txBody>
      </p:sp>
      <p:sp>
        <p:nvSpPr>
          <p:cNvPr id="4" name="Slide Number Placeholder 3"/>
          <p:cNvSpPr>
            <a:spLocks noGrp="1"/>
          </p:cNvSpPr>
          <p:nvPr>
            <p:ph type="sldNum" sz="quarter" idx="10"/>
          </p:nvPr>
        </p:nvSpPr>
        <p:spPr/>
        <p:txBody>
          <a:bodyPr/>
          <a:lstStyle/>
          <a:p>
            <a:fld id="{8F66491F-49FB-46A3-A95B-482E830BC88F}" type="slidenum">
              <a:rPr lang="en-CA" smtClean="0"/>
              <a:pPr/>
              <a:t>7</a:t>
            </a:fld>
            <a:endParaRPr lang="en-CA" dirty="0"/>
          </a:p>
        </p:txBody>
      </p:sp>
    </p:spTree>
    <p:extLst>
      <p:ext uri="{BB962C8B-B14F-4D97-AF65-F5344CB8AC3E}">
        <p14:creationId xmlns:p14="http://schemas.microsoft.com/office/powerpoint/2010/main" val="40592378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We used both surveys and semi-structured interviews.</a:t>
            </a:r>
            <a:endParaRPr lang="en-CA" dirty="0"/>
          </a:p>
        </p:txBody>
      </p:sp>
      <p:sp>
        <p:nvSpPr>
          <p:cNvPr id="4" name="Slide Number Placeholder 3"/>
          <p:cNvSpPr>
            <a:spLocks noGrp="1"/>
          </p:cNvSpPr>
          <p:nvPr>
            <p:ph type="sldNum" sz="quarter" idx="10"/>
          </p:nvPr>
        </p:nvSpPr>
        <p:spPr/>
        <p:txBody>
          <a:bodyPr/>
          <a:lstStyle/>
          <a:p>
            <a:fld id="{8F66491F-49FB-46A3-A95B-482E830BC88F}" type="slidenum">
              <a:rPr lang="en-CA" smtClean="0"/>
              <a:pPr/>
              <a:t>8</a:t>
            </a:fld>
            <a:endParaRPr lang="en-CA" dirty="0"/>
          </a:p>
        </p:txBody>
      </p:sp>
    </p:spTree>
    <p:extLst>
      <p:ext uri="{BB962C8B-B14F-4D97-AF65-F5344CB8AC3E}">
        <p14:creationId xmlns:p14="http://schemas.microsoft.com/office/powerpoint/2010/main" val="1974255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Survey results were comparable to literature review findings.</a:t>
            </a:r>
          </a:p>
          <a:p>
            <a:endParaRPr lang="en-US" dirty="0"/>
          </a:p>
          <a:p>
            <a:r>
              <a:rPr lang="en-US" dirty="0" smtClean="0"/>
              <a:t>It showed that that the lowest scores were for preparedness </a:t>
            </a:r>
          </a:p>
          <a:p>
            <a:pPr marL="171450" indent="-171450">
              <a:buFont typeface="Arial" pitchFamily="34" charset="0"/>
              <a:buChar char="•"/>
            </a:pPr>
            <a:r>
              <a:rPr lang="en-US" dirty="0" smtClean="0"/>
              <a:t>Students were not prepared for programs</a:t>
            </a:r>
          </a:p>
          <a:p>
            <a:pPr marL="171450" indent="-171450">
              <a:buFont typeface="Arial" pitchFamily="34" charset="0"/>
              <a:buChar char="•"/>
            </a:pPr>
            <a:r>
              <a:rPr lang="en-US" dirty="0" smtClean="0"/>
              <a:t>Funding resources were not in place to deliver the program adequately</a:t>
            </a:r>
          </a:p>
          <a:p>
            <a:pPr marL="171450" indent="-171450">
              <a:buFont typeface="Arial" pitchFamily="34" charset="0"/>
              <a:buChar char="•"/>
            </a:pPr>
            <a:r>
              <a:rPr lang="en-US" dirty="0" smtClean="0"/>
              <a:t>University structures were not prepared to easily adapt to students in a community based program</a:t>
            </a:r>
            <a:endParaRPr lang="en-US" dirty="0"/>
          </a:p>
        </p:txBody>
      </p:sp>
      <p:sp>
        <p:nvSpPr>
          <p:cNvPr id="4" name="Slide Number Placeholder 3"/>
          <p:cNvSpPr>
            <a:spLocks noGrp="1"/>
          </p:cNvSpPr>
          <p:nvPr>
            <p:ph type="sldNum" sz="quarter" idx="10"/>
          </p:nvPr>
        </p:nvSpPr>
        <p:spPr/>
        <p:txBody>
          <a:bodyPr/>
          <a:lstStyle/>
          <a:p>
            <a:fld id="{8F66491F-49FB-46A3-A95B-482E830BC88F}" type="slidenum">
              <a:rPr lang="en-CA" smtClean="0"/>
              <a:pPr/>
              <a:t>9</a:t>
            </a:fld>
            <a:endParaRPr lang="en-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dirty="0" smtClean="0"/>
              <a:t>Click to edit Master title style</a:t>
            </a:r>
            <a:endParaRPr kumimoji="0" lang="en-US" dirty="0"/>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A32E28-FF31-40ED-A01B-271AEF921F6E}" type="datetimeFigureOut">
              <a:rPr lang="en-CA" smtClean="0"/>
              <a:pPr/>
              <a:t>23/09/2012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8310163C-838E-471B-93C1-F00F54C483FE}" type="slidenum">
              <a:rPr lang="en-CA" smtClean="0"/>
              <a:pPr/>
              <a:t>‹#›</a:t>
            </a:fld>
            <a:endParaRPr lang="en-CA" dirty="0"/>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A32E28-FF31-40ED-A01B-271AEF921F6E}" type="datetimeFigureOut">
              <a:rPr lang="en-CA" smtClean="0"/>
              <a:pPr/>
              <a:t>23/09/2012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8310163C-838E-471B-93C1-F00F54C483FE}" type="slidenum">
              <a:rPr lang="en-CA" smtClean="0"/>
              <a:pPr/>
              <a:t>‹#›</a:t>
            </a:fld>
            <a:endParaRPr lang="en-CA" dirty="0"/>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A32E28-FF31-40ED-A01B-271AEF921F6E}" type="datetimeFigureOut">
              <a:rPr lang="en-CA" smtClean="0"/>
              <a:pPr/>
              <a:t>23/09/2012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8310163C-838E-471B-93C1-F00F54C483FE}" type="slidenum">
              <a:rPr lang="en-CA" smtClean="0"/>
              <a:pPr/>
              <a:t>‹#›</a:t>
            </a:fld>
            <a:endParaRPr lang="en-CA" dirty="0"/>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0A32E28-FF31-40ED-A01B-271AEF921F6E}" type="datetimeFigureOut">
              <a:rPr lang="en-CA" smtClean="0"/>
              <a:pPr/>
              <a:t>23/09/2012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8310163C-838E-471B-93C1-F00F54C483FE}" type="slidenum">
              <a:rPr lang="en-CA" smtClean="0"/>
              <a:pPr/>
              <a:t>‹#›</a:t>
            </a:fld>
            <a:endParaRPr lang="en-CA" dirty="0"/>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0A32E28-FF31-40ED-A01B-271AEF921F6E}" type="datetimeFigureOut">
              <a:rPr lang="en-CA" smtClean="0"/>
              <a:pPr/>
              <a:t>23/09/2012</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8310163C-838E-471B-93C1-F00F54C483FE}" type="slidenum">
              <a:rPr lang="en-CA" smtClean="0"/>
              <a:pPr/>
              <a:t>‹#›</a:t>
            </a:fld>
            <a:endParaRPr lang="en-CA" dirty="0"/>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0A32E28-FF31-40ED-A01B-271AEF921F6E}" type="datetimeFigureOut">
              <a:rPr lang="en-CA" smtClean="0"/>
              <a:pPr/>
              <a:t>23/09/2012</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8310163C-838E-471B-93C1-F00F54C483FE}" type="slidenum">
              <a:rPr lang="en-CA" smtClean="0"/>
              <a:pPr/>
              <a:t>‹#›</a:t>
            </a:fld>
            <a:endParaRPr lang="en-CA" dirty="0"/>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0A32E28-FF31-40ED-A01B-271AEF921F6E}" type="datetimeFigureOut">
              <a:rPr lang="en-CA" smtClean="0"/>
              <a:pPr/>
              <a:t>23/09/2012</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8310163C-838E-471B-93C1-F00F54C483FE}" type="slidenum">
              <a:rPr lang="en-CA" smtClean="0"/>
              <a:pPr/>
              <a:t>‹#›</a:t>
            </a:fld>
            <a:endParaRPr lang="en-CA" dirty="0"/>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A32E28-FF31-40ED-A01B-271AEF921F6E}" type="datetimeFigureOut">
              <a:rPr lang="en-CA" smtClean="0"/>
              <a:pPr/>
              <a:t>23/09/2012</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8310163C-838E-471B-93C1-F00F54C483FE}" type="slidenum">
              <a:rPr lang="en-CA" smtClean="0"/>
              <a:pPr/>
              <a:t>‹#›</a:t>
            </a:fld>
            <a:endParaRPr lang="en-CA" dirty="0"/>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0A32E28-FF31-40ED-A01B-271AEF921F6E}" type="datetimeFigureOut">
              <a:rPr lang="en-CA" smtClean="0"/>
              <a:pPr/>
              <a:t>23/09/2012</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8310163C-838E-471B-93C1-F00F54C483FE}" type="slidenum">
              <a:rPr lang="en-CA" smtClean="0"/>
              <a:pPr/>
              <a:t>‹#›</a:t>
            </a:fld>
            <a:endParaRPr lang="en-CA" dirty="0"/>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0A32E28-FF31-40ED-A01B-271AEF921F6E}" type="datetimeFigureOut">
              <a:rPr lang="en-CA" smtClean="0"/>
              <a:pPr/>
              <a:t>23/09/2012</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a:xfrm>
            <a:off x="8077200" y="6356350"/>
            <a:ext cx="609600" cy="365125"/>
          </a:xfrm>
        </p:spPr>
        <p:txBody>
          <a:bodyPr/>
          <a:lstStyle/>
          <a:p>
            <a:fld id="{8310163C-838E-471B-93C1-F00F54C483FE}" type="slidenum">
              <a:rPr lang="en-CA" smtClean="0"/>
              <a:pPr/>
              <a:t>‹#›</a:t>
            </a:fld>
            <a:endParaRPr lang="en-CA"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0A32E28-FF31-40ED-A01B-271AEF921F6E}" type="datetimeFigureOut">
              <a:rPr lang="en-CA" smtClean="0"/>
              <a:pPr/>
              <a:t>23/09/2012</a:t>
            </a:fld>
            <a:endParaRPr lang="en-CA"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CA"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310163C-838E-471B-93C1-F00F54C483FE}" type="slidenum">
              <a:rPr lang="en-CA" smtClean="0"/>
              <a:pPr/>
              <a:t>‹#›</a:t>
            </a:fld>
            <a:endParaRPr lang="en-CA"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fade/>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mailto:romy.pritchard@ccultures.com" TargetMode="External"/><Relationship Id="rId2" Type="http://schemas.openxmlformats.org/officeDocument/2006/relationships/hyperlink" Target="mailto:mbrown@spu.edu" TargetMode="External"/><Relationship Id="rId1" Type="http://schemas.openxmlformats.org/officeDocument/2006/relationships/slideLayout" Target="../slideLayouts/slideLayout3.xml"/><Relationship Id="rId6" Type="http://schemas.openxmlformats.org/officeDocument/2006/relationships/image" Target="../media/image10.gif"/><Relationship Id="rId5" Type="http://schemas.openxmlformats.org/officeDocument/2006/relationships/image" Target="../media/image9.jpeg"/><Relationship Id="rId4" Type="http://schemas.openxmlformats.org/officeDocument/2006/relationships/hyperlink" Target="http://www.healthandsocialdevelopment.co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piscatawayindians.org/images/Grand_entry_flags_.jpg"/>
          <p:cNvPicPr>
            <a:picLocks noChangeAspect="1" noChangeArrowheads="1"/>
          </p:cNvPicPr>
          <p:nvPr/>
        </p:nvPicPr>
        <p:blipFill>
          <a:blip r:embed="rId3" cstate="print"/>
          <a:srcRect/>
          <a:stretch>
            <a:fillRect/>
          </a:stretch>
        </p:blipFill>
        <p:spPr bwMode="auto">
          <a:xfrm>
            <a:off x="323528" y="404664"/>
            <a:ext cx="5280521" cy="3448941"/>
          </a:xfrm>
          <a:prstGeom prst="rect">
            <a:avLst/>
          </a:prstGeom>
          <a:noFill/>
        </p:spPr>
      </p:pic>
      <p:pic>
        <p:nvPicPr>
          <p:cNvPr id="1028" name="Picture 4" descr="http://piscatawayindians.org/images/Little_girl.jpg"/>
          <p:cNvPicPr>
            <a:picLocks noChangeAspect="1" noChangeArrowheads="1"/>
          </p:cNvPicPr>
          <p:nvPr/>
        </p:nvPicPr>
        <p:blipFill>
          <a:blip r:embed="rId4" cstate="print"/>
          <a:srcRect/>
          <a:stretch>
            <a:fillRect/>
          </a:stretch>
        </p:blipFill>
        <p:spPr bwMode="auto">
          <a:xfrm>
            <a:off x="3563888" y="3140968"/>
            <a:ext cx="5112568" cy="3339244"/>
          </a:xfrm>
          <a:prstGeom prst="rect">
            <a:avLst/>
          </a:prstGeom>
          <a:noFill/>
        </p:spPr>
      </p:pic>
      <p:sp>
        <p:nvSpPr>
          <p:cNvPr id="6" name="TextBox 5"/>
          <p:cNvSpPr txBox="1"/>
          <p:nvPr/>
        </p:nvSpPr>
        <p:spPr>
          <a:xfrm>
            <a:off x="5796136" y="1052736"/>
            <a:ext cx="3024336" cy="1569660"/>
          </a:xfrm>
          <a:prstGeom prst="rect">
            <a:avLst/>
          </a:prstGeom>
          <a:noFill/>
        </p:spPr>
        <p:txBody>
          <a:bodyPr wrap="square" rtlCol="0">
            <a:spAutoFit/>
          </a:bodyPr>
          <a:lstStyle/>
          <a:p>
            <a:pPr algn="ctr"/>
            <a:r>
              <a:rPr lang="en-CA" sz="2400" b="1" dirty="0" smtClean="0"/>
              <a:t>Acknowledging the Traditional Land of the Piscataway Indians</a:t>
            </a:r>
            <a:endParaRPr lang="en-CA" sz="2400" b="1" dirty="0"/>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39552" y="1628800"/>
            <a:ext cx="8280920" cy="4392488"/>
          </a:xfrm>
        </p:spPr>
        <p:txBody>
          <a:bodyPr>
            <a:noAutofit/>
          </a:bodyPr>
          <a:lstStyle/>
          <a:p>
            <a:pPr>
              <a:buFont typeface="Arial" pitchFamily="34" charset="0"/>
              <a:buChar char="•"/>
            </a:pPr>
            <a:r>
              <a:rPr lang="en-CA" sz="2400" dirty="0" smtClean="0"/>
              <a:t>Highest Scores were for </a:t>
            </a:r>
            <a:r>
              <a:rPr lang="en-CA" sz="2800" b="1" dirty="0" smtClean="0">
                <a:solidFill>
                  <a:srgbClr val="FFFF00"/>
                </a:solidFill>
              </a:rPr>
              <a:t>Program Outcomes</a:t>
            </a:r>
          </a:p>
          <a:p>
            <a:pPr lvl="1">
              <a:buFont typeface="Arial" pitchFamily="34" charset="0"/>
              <a:buChar char="•"/>
            </a:pPr>
            <a:r>
              <a:rPr lang="en-CA" sz="2800" dirty="0" smtClean="0">
                <a:solidFill>
                  <a:srgbClr val="FFFF00"/>
                </a:solidFill>
              </a:rPr>
              <a:t>Students</a:t>
            </a:r>
            <a:r>
              <a:rPr lang="en-CA" sz="2800" dirty="0" smtClean="0"/>
              <a:t>  </a:t>
            </a:r>
            <a:r>
              <a:rPr lang="en-CA" sz="2400" i="1" dirty="0" smtClean="0"/>
              <a:t>M</a:t>
            </a:r>
            <a:r>
              <a:rPr lang="en-CA" sz="2400" dirty="0" smtClean="0"/>
              <a:t> = </a:t>
            </a:r>
            <a:r>
              <a:rPr lang="en-CA" sz="2400" b="1" dirty="0" smtClean="0"/>
              <a:t>4.33</a:t>
            </a:r>
            <a:r>
              <a:rPr lang="en-CA" sz="2400" dirty="0" smtClean="0"/>
              <a:t>, </a:t>
            </a:r>
            <a:r>
              <a:rPr lang="en-CA" sz="2400" i="1" dirty="0" smtClean="0"/>
              <a:t>SD</a:t>
            </a:r>
            <a:r>
              <a:rPr lang="en-CA" sz="2400" dirty="0" smtClean="0"/>
              <a:t> = .44</a:t>
            </a:r>
          </a:p>
          <a:p>
            <a:pPr lvl="1">
              <a:buFont typeface="Arial" pitchFamily="34" charset="0"/>
              <a:buChar char="•"/>
            </a:pPr>
            <a:r>
              <a:rPr lang="en-CA" sz="2400" dirty="0" smtClean="0"/>
              <a:t>e.g., The program enhanced students’ occupational advancements. </a:t>
            </a:r>
          </a:p>
          <a:p>
            <a:pPr lvl="1">
              <a:buFont typeface="Arial" pitchFamily="34" charset="0"/>
              <a:buChar char="•"/>
            </a:pPr>
            <a:r>
              <a:rPr lang="en-CA" sz="2800" dirty="0" smtClean="0">
                <a:solidFill>
                  <a:srgbClr val="FFFF00"/>
                </a:solidFill>
              </a:rPr>
              <a:t>Community</a:t>
            </a:r>
            <a:r>
              <a:rPr lang="en-CA" sz="2800" dirty="0" smtClean="0"/>
              <a:t>  </a:t>
            </a:r>
            <a:r>
              <a:rPr lang="en-CA" sz="2400" i="1" dirty="0" smtClean="0"/>
              <a:t>M</a:t>
            </a:r>
            <a:r>
              <a:rPr lang="en-CA" sz="2400" dirty="0" smtClean="0"/>
              <a:t> = </a:t>
            </a:r>
            <a:r>
              <a:rPr lang="en-CA" sz="2400" b="1" dirty="0" smtClean="0"/>
              <a:t>4.11</a:t>
            </a:r>
            <a:r>
              <a:rPr lang="en-CA" sz="2400" dirty="0" smtClean="0"/>
              <a:t>, </a:t>
            </a:r>
            <a:r>
              <a:rPr lang="en-CA" sz="2400" i="1" dirty="0" smtClean="0"/>
              <a:t>SD</a:t>
            </a:r>
            <a:r>
              <a:rPr lang="en-CA" sz="2400" dirty="0" smtClean="0"/>
              <a:t> = .78</a:t>
            </a:r>
          </a:p>
          <a:p>
            <a:pPr lvl="1">
              <a:buFont typeface="Arial" pitchFamily="34" charset="0"/>
              <a:buChar char="•"/>
            </a:pPr>
            <a:r>
              <a:rPr lang="en-CA" sz="2400" dirty="0" smtClean="0"/>
              <a:t>e.g., The community found the program meaningful to enhancing solutions to local issues.</a:t>
            </a:r>
          </a:p>
          <a:p>
            <a:pPr lvl="1">
              <a:buFont typeface="Arial" pitchFamily="34" charset="0"/>
              <a:buChar char="•"/>
            </a:pPr>
            <a:r>
              <a:rPr lang="en-CA" sz="2800" dirty="0" smtClean="0">
                <a:solidFill>
                  <a:srgbClr val="FFFF00"/>
                </a:solidFill>
              </a:rPr>
              <a:t>Participants</a:t>
            </a:r>
            <a:r>
              <a:rPr lang="en-CA" sz="2800" dirty="0" smtClean="0"/>
              <a:t>  </a:t>
            </a:r>
            <a:r>
              <a:rPr lang="en-CA" sz="2400" i="1" dirty="0" smtClean="0"/>
              <a:t>M</a:t>
            </a:r>
            <a:r>
              <a:rPr lang="en-CA" sz="2400" dirty="0" smtClean="0"/>
              <a:t> = </a:t>
            </a:r>
            <a:r>
              <a:rPr lang="en-CA" sz="2400" b="1" dirty="0" smtClean="0"/>
              <a:t>4.44</a:t>
            </a:r>
            <a:r>
              <a:rPr lang="en-CA" sz="2400" dirty="0" smtClean="0"/>
              <a:t>, </a:t>
            </a:r>
            <a:r>
              <a:rPr lang="en-CA" sz="2400" i="1" dirty="0" smtClean="0"/>
              <a:t>SD</a:t>
            </a:r>
            <a:r>
              <a:rPr lang="en-CA" sz="2400" dirty="0" smtClean="0"/>
              <a:t> = .52</a:t>
            </a:r>
          </a:p>
          <a:p>
            <a:pPr lvl="1">
              <a:buFont typeface="Arial" pitchFamily="34" charset="0"/>
              <a:buChar char="•"/>
            </a:pPr>
            <a:r>
              <a:rPr lang="en-CA" sz="2400" dirty="0" smtClean="0"/>
              <a:t>e.g., I benefited from my participation in this program.</a:t>
            </a:r>
          </a:p>
          <a:p>
            <a:pPr>
              <a:buClr>
                <a:schemeClr val="accent2">
                  <a:lumMod val="50000"/>
                </a:schemeClr>
              </a:buClr>
            </a:pPr>
            <a:endParaRPr lang="en-CA" sz="2400" dirty="0"/>
          </a:p>
        </p:txBody>
      </p:sp>
      <p:sp>
        <p:nvSpPr>
          <p:cNvPr id="5" name="TextBox 4"/>
          <p:cNvSpPr txBox="1"/>
          <p:nvPr/>
        </p:nvSpPr>
        <p:spPr>
          <a:xfrm>
            <a:off x="2339752" y="692696"/>
            <a:ext cx="4464496" cy="646331"/>
          </a:xfrm>
          <a:prstGeom prst="rect">
            <a:avLst/>
          </a:prstGeom>
          <a:noFill/>
        </p:spPr>
        <p:txBody>
          <a:bodyPr wrap="square" rtlCol="0">
            <a:spAutoFit/>
          </a:bodyPr>
          <a:lstStyle/>
          <a:p>
            <a:pPr algn="ctr"/>
            <a:r>
              <a:rPr lang="en-CA" sz="3600" dirty="0" smtClean="0">
                <a:solidFill>
                  <a:schemeClr val="accent3"/>
                </a:solidFill>
                <a:effectLst>
                  <a:outerShdw blurRad="38100" dist="38100" dir="2700000" algn="tl">
                    <a:srgbClr val="000000">
                      <a:alpha val="43137"/>
                    </a:srgbClr>
                  </a:outerShdw>
                </a:effectLst>
                <a:latin typeface="+mj-lt"/>
              </a:rPr>
              <a:t>Survey Results</a:t>
            </a:r>
            <a:endParaRPr lang="en-CA" sz="3600" dirty="0">
              <a:solidFill>
                <a:schemeClr val="accent3"/>
              </a:solidFill>
              <a:effectLst>
                <a:outerShdw blurRad="38100" dist="38100" dir="2700000" algn="tl">
                  <a:srgbClr val="000000">
                    <a:alpha val="43137"/>
                  </a:srgbClr>
                </a:outerShdw>
              </a:effectLst>
              <a:latin typeface="+mj-lt"/>
            </a:endParaRPr>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1560" y="1916832"/>
            <a:ext cx="8352928" cy="3960440"/>
          </a:xfrm>
        </p:spPr>
        <p:txBody>
          <a:bodyPr>
            <a:noAutofit/>
          </a:bodyPr>
          <a:lstStyle/>
          <a:p>
            <a:pPr>
              <a:buClr>
                <a:schemeClr val="accent2">
                  <a:lumMod val="50000"/>
                </a:schemeClr>
              </a:buClr>
              <a:buFont typeface="Arial" pitchFamily="34" charset="0"/>
              <a:buChar char="•"/>
            </a:pPr>
            <a:r>
              <a:rPr lang="en-CA" sz="2400" dirty="0" smtClean="0"/>
              <a:t>We took a grounded theory approach to the data (Morse et al., 2009; Strauss &amp; Corbin, 1998), and used NVivo8 to facilitate data organization, coding, and retrieval.  Interviews were transcribed line by line, and open coding was done to identify 37 initial codes.  These were integrated into 9 axial codes, which were ultimately synthesized into 3 major themes:</a:t>
            </a:r>
          </a:p>
          <a:p>
            <a:pPr>
              <a:buClr>
                <a:schemeClr val="accent2">
                  <a:lumMod val="50000"/>
                </a:schemeClr>
              </a:buClr>
              <a:buFont typeface="Arial" pitchFamily="34" charset="0"/>
              <a:buChar char="•"/>
            </a:pPr>
            <a:r>
              <a:rPr lang="en-CA" sz="2800" dirty="0" smtClean="0">
                <a:solidFill>
                  <a:srgbClr val="FFFF00"/>
                </a:solidFill>
              </a:rPr>
              <a:t>Benefits</a:t>
            </a:r>
          </a:p>
          <a:p>
            <a:pPr>
              <a:buClr>
                <a:schemeClr val="accent2">
                  <a:lumMod val="50000"/>
                </a:schemeClr>
              </a:buClr>
              <a:buFont typeface="Arial" pitchFamily="34" charset="0"/>
              <a:buChar char="•"/>
            </a:pPr>
            <a:r>
              <a:rPr lang="en-CA" sz="2800" dirty="0" smtClean="0">
                <a:solidFill>
                  <a:srgbClr val="FFFF00"/>
                </a:solidFill>
              </a:rPr>
              <a:t>Adaptations</a:t>
            </a:r>
          </a:p>
          <a:p>
            <a:pPr>
              <a:buClr>
                <a:schemeClr val="accent2">
                  <a:lumMod val="50000"/>
                </a:schemeClr>
              </a:buClr>
              <a:buFont typeface="Arial" pitchFamily="34" charset="0"/>
              <a:buChar char="•"/>
            </a:pPr>
            <a:r>
              <a:rPr lang="en-CA" sz="2800" dirty="0" smtClean="0">
                <a:solidFill>
                  <a:srgbClr val="FFFF00"/>
                </a:solidFill>
              </a:rPr>
              <a:t>Solutions</a:t>
            </a:r>
            <a:endParaRPr lang="en-CA" sz="2800" dirty="0">
              <a:solidFill>
                <a:srgbClr val="FFFF00"/>
              </a:solidFill>
            </a:endParaRPr>
          </a:p>
        </p:txBody>
      </p:sp>
      <p:sp>
        <p:nvSpPr>
          <p:cNvPr id="6" name="TextBox 5"/>
          <p:cNvSpPr txBox="1"/>
          <p:nvPr/>
        </p:nvSpPr>
        <p:spPr>
          <a:xfrm>
            <a:off x="2411760" y="1052736"/>
            <a:ext cx="4464496" cy="646331"/>
          </a:xfrm>
          <a:prstGeom prst="rect">
            <a:avLst/>
          </a:prstGeom>
          <a:noFill/>
        </p:spPr>
        <p:txBody>
          <a:bodyPr wrap="square" rtlCol="0">
            <a:spAutoFit/>
          </a:bodyPr>
          <a:lstStyle/>
          <a:p>
            <a:pPr algn="ctr"/>
            <a:r>
              <a:rPr lang="en-CA" sz="3600" dirty="0" smtClean="0">
                <a:solidFill>
                  <a:schemeClr val="accent3"/>
                </a:solidFill>
                <a:effectLst>
                  <a:outerShdw blurRad="38100" dist="38100" dir="2700000" algn="tl">
                    <a:srgbClr val="000000">
                      <a:alpha val="43137"/>
                    </a:srgbClr>
                  </a:outerShdw>
                </a:effectLst>
                <a:latin typeface="+mj-lt"/>
              </a:rPr>
              <a:t>Interview Analysis</a:t>
            </a:r>
            <a:endParaRPr lang="en-CA" sz="3600" dirty="0">
              <a:solidFill>
                <a:schemeClr val="accent3"/>
              </a:solidFill>
              <a:effectLst>
                <a:outerShdw blurRad="38100" dist="38100" dir="2700000" algn="tl">
                  <a:srgbClr val="000000">
                    <a:alpha val="43137"/>
                  </a:srgbClr>
                </a:outerShdw>
              </a:effectLst>
              <a:latin typeface="+mj-lt"/>
            </a:endParaRPr>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1403648" y="260648"/>
          <a:ext cx="7560840"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79512" y="908720"/>
            <a:ext cx="1440160" cy="923330"/>
          </a:xfrm>
          <a:prstGeom prst="rect">
            <a:avLst/>
          </a:prstGeom>
          <a:noFill/>
          <a:ln>
            <a:solidFill>
              <a:schemeClr val="accent1">
                <a:lumMod val="40000"/>
                <a:lumOff val="60000"/>
              </a:schemeClr>
            </a:solidFill>
          </a:ln>
        </p:spPr>
        <p:txBody>
          <a:bodyPr wrap="square" rtlCol="0">
            <a:spAutoFit/>
          </a:bodyPr>
          <a:lstStyle/>
          <a:p>
            <a:r>
              <a:rPr lang="en-CA" i="1" dirty="0" smtClean="0"/>
              <a:t>Selective or Theoretical Codes</a:t>
            </a:r>
            <a:endParaRPr lang="en-CA" i="1" dirty="0"/>
          </a:p>
        </p:txBody>
      </p:sp>
      <p:sp>
        <p:nvSpPr>
          <p:cNvPr id="6" name="TextBox 5"/>
          <p:cNvSpPr txBox="1"/>
          <p:nvPr/>
        </p:nvSpPr>
        <p:spPr>
          <a:xfrm>
            <a:off x="179512" y="2996952"/>
            <a:ext cx="1080120" cy="646331"/>
          </a:xfrm>
          <a:prstGeom prst="rect">
            <a:avLst/>
          </a:prstGeom>
          <a:noFill/>
          <a:ln>
            <a:solidFill>
              <a:schemeClr val="accent1">
                <a:lumMod val="40000"/>
                <a:lumOff val="60000"/>
              </a:schemeClr>
            </a:solidFill>
          </a:ln>
        </p:spPr>
        <p:txBody>
          <a:bodyPr wrap="square" rtlCol="0">
            <a:spAutoFit/>
          </a:bodyPr>
          <a:lstStyle/>
          <a:p>
            <a:r>
              <a:rPr lang="en-CA" i="1" dirty="0" smtClean="0"/>
              <a:t>Axial Codes</a:t>
            </a:r>
            <a:endParaRPr lang="en-CA" i="1" dirty="0"/>
          </a:p>
        </p:txBody>
      </p:sp>
      <p:sp>
        <p:nvSpPr>
          <p:cNvPr id="7" name="TextBox 6"/>
          <p:cNvSpPr txBox="1"/>
          <p:nvPr/>
        </p:nvSpPr>
        <p:spPr>
          <a:xfrm>
            <a:off x="179512" y="4941168"/>
            <a:ext cx="1152128" cy="923330"/>
          </a:xfrm>
          <a:prstGeom prst="rect">
            <a:avLst/>
          </a:prstGeom>
          <a:noFill/>
          <a:ln>
            <a:solidFill>
              <a:schemeClr val="accent1">
                <a:lumMod val="40000"/>
                <a:lumOff val="60000"/>
              </a:schemeClr>
            </a:solidFill>
          </a:ln>
        </p:spPr>
        <p:txBody>
          <a:bodyPr wrap="square" rtlCol="0">
            <a:spAutoFit/>
          </a:bodyPr>
          <a:lstStyle/>
          <a:p>
            <a:r>
              <a:rPr lang="en-CA" i="1" dirty="0" smtClean="0"/>
              <a:t>Examples of Open Coding</a:t>
            </a:r>
            <a:endParaRPr lang="en-CA" i="1" dirty="0"/>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1412776"/>
            <a:ext cx="8964488" cy="2808312"/>
          </a:xfrm>
        </p:spPr>
        <p:txBody>
          <a:bodyPr>
            <a:noAutofit/>
          </a:bodyPr>
          <a:lstStyle/>
          <a:p>
            <a:pPr lvl="1">
              <a:buClr>
                <a:schemeClr val="accent2">
                  <a:lumMod val="50000"/>
                </a:schemeClr>
              </a:buClr>
            </a:pPr>
            <a:r>
              <a:rPr lang="en-CA" sz="2000" b="1" dirty="0" smtClean="0"/>
              <a:t>Participants repeatedly emphasized that while the costs of ICBE were steep, they were significantly outweighed by the benefits of the work.</a:t>
            </a:r>
            <a:br>
              <a:rPr lang="en-CA" sz="2000" b="1" dirty="0" smtClean="0"/>
            </a:br>
            <a:endParaRPr lang="en-CA" sz="2000" b="1" dirty="0" smtClean="0"/>
          </a:p>
          <a:p>
            <a:pPr lvl="1">
              <a:buClr>
                <a:schemeClr val="accent2">
                  <a:lumMod val="50000"/>
                </a:schemeClr>
              </a:buClr>
              <a:buFont typeface="Arial" pitchFamily="34" charset="0"/>
              <a:buChar char="•"/>
            </a:pPr>
            <a:r>
              <a:rPr lang="en-CA" sz="2000" b="1" dirty="0" smtClean="0">
                <a:solidFill>
                  <a:srgbClr val="FFFF00"/>
                </a:solidFill>
              </a:rPr>
              <a:t>Students</a:t>
            </a:r>
            <a:r>
              <a:rPr lang="en-CA" sz="2000" b="1" dirty="0" smtClean="0"/>
              <a:t>-</a:t>
            </a:r>
            <a:r>
              <a:rPr lang="en-CA" sz="2000" dirty="0" smtClean="0"/>
              <a:t> “Seeing people transform, you know from where they were, and we did a glance back at the cohort with pictures and kind of their first assignments, and where these now rolled to these practitioners and the transformation is so astounding, so rewarding”</a:t>
            </a:r>
            <a:endParaRPr lang="en-CA" sz="2000" b="1" dirty="0" smtClean="0"/>
          </a:p>
          <a:p>
            <a:pPr lvl="1">
              <a:buClr>
                <a:schemeClr val="accent2">
                  <a:lumMod val="50000"/>
                </a:schemeClr>
              </a:buClr>
              <a:buFont typeface="Arial" pitchFamily="34" charset="0"/>
              <a:buChar char="•"/>
            </a:pPr>
            <a:r>
              <a:rPr lang="en-CA" sz="2000" b="1" dirty="0" smtClean="0">
                <a:solidFill>
                  <a:srgbClr val="FFFF00"/>
                </a:solidFill>
              </a:rPr>
              <a:t>Community</a:t>
            </a:r>
            <a:r>
              <a:rPr lang="en-CA" sz="2000" b="1" dirty="0" smtClean="0"/>
              <a:t>- “...</a:t>
            </a:r>
            <a:r>
              <a:rPr lang="en-CA" sz="2000" dirty="0" smtClean="0"/>
              <a:t>the benefits of language work and language revitalization in communities.  It is really hard to quantify it so far but it was just so obvious when we worked.  Elders just come alive…there is a ripple effect when the Elders start to feel better they start to participate more and that affects the family and when the family starts to feel better that affects the community.”</a:t>
            </a:r>
            <a:endParaRPr lang="en-CA" sz="2000" b="1" dirty="0" smtClean="0"/>
          </a:p>
          <a:p>
            <a:pPr lvl="1">
              <a:buClr>
                <a:schemeClr val="accent2">
                  <a:lumMod val="50000"/>
                </a:schemeClr>
              </a:buClr>
              <a:buFont typeface="Arial" pitchFamily="34" charset="0"/>
              <a:buChar char="•"/>
            </a:pPr>
            <a:r>
              <a:rPr lang="en-CA" sz="2000" b="1" dirty="0" smtClean="0">
                <a:solidFill>
                  <a:srgbClr val="FFFF00"/>
                </a:solidFill>
              </a:rPr>
              <a:t>Faculty</a:t>
            </a:r>
            <a:r>
              <a:rPr lang="en-CA" sz="2000" b="1" dirty="0" smtClean="0"/>
              <a:t>- “</a:t>
            </a:r>
            <a:r>
              <a:rPr lang="en-CA" sz="2000" dirty="0" smtClean="0"/>
              <a:t>I just grew in my admiration for them – I just love working with Indigenous communities.  I think I grow personally and spiritually when I am in their company and in their community.  I feel it is an honour.” </a:t>
            </a:r>
            <a:endParaRPr lang="en-CA" sz="2000" b="1" dirty="0"/>
          </a:p>
        </p:txBody>
      </p:sp>
      <p:sp>
        <p:nvSpPr>
          <p:cNvPr id="6" name="TextBox 5"/>
          <p:cNvSpPr txBox="1"/>
          <p:nvPr/>
        </p:nvSpPr>
        <p:spPr>
          <a:xfrm>
            <a:off x="2411760" y="548680"/>
            <a:ext cx="4464496" cy="769441"/>
          </a:xfrm>
          <a:prstGeom prst="rect">
            <a:avLst/>
          </a:prstGeom>
          <a:noFill/>
        </p:spPr>
        <p:txBody>
          <a:bodyPr wrap="square" rtlCol="0">
            <a:spAutoFit/>
          </a:bodyPr>
          <a:lstStyle/>
          <a:p>
            <a:pPr algn="ctr"/>
            <a:r>
              <a:rPr lang="en-CA" sz="4400" dirty="0" smtClean="0">
                <a:solidFill>
                  <a:schemeClr val="accent3"/>
                </a:solidFill>
                <a:effectLst>
                  <a:outerShdw blurRad="38100" dist="38100" dir="2700000" algn="tl">
                    <a:srgbClr val="000000">
                      <a:alpha val="43137"/>
                    </a:srgbClr>
                  </a:outerShdw>
                </a:effectLst>
                <a:latin typeface="+mj-lt"/>
              </a:rPr>
              <a:t>Benefits</a:t>
            </a:r>
            <a:endParaRPr lang="en-CA" sz="4400" dirty="0">
              <a:solidFill>
                <a:schemeClr val="accent3"/>
              </a:solidFill>
              <a:effectLst>
                <a:outerShdw blurRad="38100" dist="38100" dir="2700000" algn="tl">
                  <a:srgbClr val="000000">
                    <a:alpha val="43137"/>
                  </a:srgbClr>
                </a:outerShdw>
              </a:effectLst>
              <a:latin typeface="+mj-lt"/>
            </a:endParaRPr>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1403648" y="260648"/>
          <a:ext cx="7560840"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79512" y="908720"/>
            <a:ext cx="1440160" cy="923330"/>
          </a:xfrm>
          <a:prstGeom prst="rect">
            <a:avLst/>
          </a:prstGeom>
          <a:noFill/>
          <a:ln>
            <a:solidFill>
              <a:schemeClr val="accent1">
                <a:lumMod val="40000"/>
                <a:lumOff val="60000"/>
              </a:schemeClr>
            </a:solidFill>
          </a:ln>
        </p:spPr>
        <p:txBody>
          <a:bodyPr wrap="square" rtlCol="0">
            <a:spAutoFit/>
          </a:bodyPr>
          <a:lstStyle/>
          <a:p>
            <a:r>
              <a:rPr lang="en-CA" i="1" dirty="0" smtClean="0"/>
              <a:t>Selective or Theoretical Codes</a:t>
            </a:r>
            <a:endParaRPr lang="en-CA" i="1" dirty="0"/>
          </a:p>
        </p:txBody>
      </p:sp>
      <p:sp>
        <p:nvSpPr>
          <p:cNvPr id="6" name="TextBox 5"/>
          <p:cNvSpPr txBox="1"/>
          <p:nvPr/>
        </p:nvSpPr>
        <p:spPr>
          <a:xfrm>
            <a:off x="179512" y="2996952"/>
            <a:ext cx="1080120" cy="646331"/>
          </a:xfrm>
          <a:prstGeom prst="rect">
            <a:avLst/>
          </a:prstGeom>
          <a:noFill/>
          <a:ln>
            <a:solidFill>
              <a:schemeClr val="accent1">
                <a:lumMod val="40000"/>
                <a:lumOff val="60000"/>
              </a:schemeClr>
            </a:solidFill>
          </a:ln>
        </p:spPr>
        <p:txBody>
          <a:bodyPr wrap="square" rtlCol="0">
            <a:spAutoFit/>
          </a:bodyPr>
          <a:lstStyle/>
          <a:p>
            <a:r>
              <a:rPr lang="en-CA" i="1" dirty="0" smtClean="0"/>
              <a:t>Axial Codes</a:t>
            </a:r>
            <a:endParaRPr lang="en-CA" i="1" dirty="0"/>
          </a:p>
        </p:txBody>
      </p:sp>
      <p:sp>
        <p:nvSpPr>
          <p:cNvPr id="7" name="TextBox 6"/>
          <p:cNvSpPr txBox="1"/>
          <p:nvPr/>
        </p:nvSpPr>
        <p:spPr>
          <a:xfrm>
            <a:off x="179512" y="4941168"/>
            <a:ext cx="1152128" cy="923330"/>
          </a:xfrm>
          <a:prstGeom prst="rect">
            <a:avLst/>
          </a:prstGeom>
          <a:noFill/>
          <a:ln>
            <a:solidFill>
              <a:schemeClr val="accent1">
                <a:lumMod val="40000"/>
                <a:lumOff val="60000"/>
              </a:schemeClr>
            </a:solidFill>
          </a:ln>
        </p:spPr>
        <p:txBody>
          <a:bodyPr wrap="square" rtlCol="0">
            <a:spAutoFit/>
          </a:bodyPr>
          <a:lstStyle/>
          <a:p>
            <a:r>
              <a:rPr lang="en-CA" i="1" dirty="0" smtClean="0"/>
              <a:t>Examples of Open Coding</a:t>
            </a:r>
            <a:endParaRPr lang="en-CA" i="1" dirty="0"/>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1772816"/>
            <a:ext cx="8964488" cy="2808312"/>
          </a:xfrm>
        </p:spPr>
        <p:txBody>
          <a:bodyPr>
            <a:noAutofit/>
          </a:bodyPr>
          <a:lstStyle/>
          <a:p>
            <a:pPr lvl="1">
              <a:buClr>
                <a:schemeClr val="accent2">
                  <a:lumMod val="50000"/>
                </a:schemeClr>
              </a:buClr>
            </a:pPr>
            <a:r>
              <a:rPr lang="en-CA" sz="2000" b="1" dirty="0" smtClean="0"/>
              <a:t>The second theme that arose was the unique nature of ICBE programs, and the adaptations and flexibility needed to execute meaningful ICBE.</a:t>
            </a:r>
            <a:br>
              <a:rPr lang="en-CA" sz="2000" b="1" dirty="0" smtClean="0"/>
            </a:br>
            <a:endParaRPr lang="en-CA" sz="2000" b="1" dirty="0" smtClean="0"/>
          </a:p>
          <a:p>
            <a:pPr lvl="1">
              <a:buClr>
                <a:schemeClr val="accent2">
                  <a:lumMod val="50000"/>
                </a:schemeClr>
              </a:buClr>
              <a:buFont typeface="Arial" pitchFamily="34" charset="0"/>
              <a:buChar char="•"/>
            </a:pPr>
            <a:r>
              <a:rPr lang="en-CA" sz="2000" b="1" dirty="0" smtClean="0">
                <a:solidFill>
                  <a:srgbClr val="FFFF00"/>
                </a:solidFill>
              </a:rPr>
              <a:t>University Structures</a:t>
            </a:r>
            <a:r>
              <a:rPr lang="en-CA" sz="2000" b="1" dirty="0" smtClean="0"/>
              <a:t>-</a:t>
            </a:r>
            <a:r>
              <a:rPr lang="en-CA" sz="2000" dirty="0" smtClean="0"/>
              <a:t> “For example just getting the students registered because they were not the typical UVic student, the systems at UVic just couldn’t handle them. And so the people had to override the system manually just to get them registered.  And this was a huge effort.  Every term.  It wasn’t that it was once, you had to do that every term.  And then because all the students were, their fees were being paid by bands, the band has its own system which doesn’t align with University systems and paying for books and paying for their fees and tuition.  All that had to be set up and negotiated.”</a:t>
            </a:r>
            <a:endParaRPr lang="en-CA" sz="2000" b="1" dirty="0" smtClean="0"/>
          </a:p>
        </p:txBody>
      </p:sp>
      <p:sp>
        <p:nvSpPr>
          <p:cNvPr id="6" name="TextBox 5"/>
          <p:cNvSpPr txBox="1"/>
          <p:nvPr/>
        </p:nvSpPr>
        <p:spPr>
          <a:xfrm>
            <a:off x="2411760" y="620688"/>
            <a:ext cx="4464496" cy="769441"/>
          </a:xfrm>
          <a:prstGeom prst="rect">
            <a:avLst/>
          </a:prstGeom>
          <a:noFill/>
        </p:spPr>
        <p:txBody>
          <a:bodyPr wrap="square" rtlCol="0">
            <a:spAutoFit/>
          </a:bodyPr>
          <a:lstStyle/>
          <a:p>
            <a:pPr algn="ctr"/>
            <a:r>
              <a:rPr lang="en-CA" sz="4400" dirty="0" smtClean="0">
                <a:solidFill>
                  <a:schemeClr val="accent3"/>
                </a:solidFill>
                <a:effectLst>
                  <a:outerShdw blurRad="38100" dist="38100" dir="2700000" algn="tl">
                    <a:srgbClr val="000000">
                      <a:alpha val="43137"/>
                    </a:srgbClr>
                  </a:outerShdw>
                </a:effectLst>
                <a:latin typeface="+mj-lt"/>
              </a:rPr>
              <a:t>Adaptations</a:t>
            </a:r>
            <a:endParaRPr lang="en-CA" sz="4400" dirty="0">
              <a:solidFill>
                <a:schemeClr val="accent3"/>
              </a:solidFill>
              <a:effectLst>
                <a:outerShdw blurRad="38100" dist="38100" dir="2700000" algn="tl">
                  <a:srgbClr val="000000">
                    <a:alpha val="43137"/>
                  </a:srgbClr>
                </a:outerShdw>
              </a:effectLst>
              <a:latin typeface="+mj-lt"/>
            </a:endParaRPr>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1412776"/>
            <a:ext cx="8964488" cy="4752528"/>
          </a:xfrm>
        </p:spPr>
        <p:txBody>
          <a:bodyPr>
            <a:noAutofit/>
          </a:bodyPr>
          <a:lstStyle/>
          <a:p>
            <a:pPr lvl="1">
              <a:buClr>
                <a:schemeClr val="accent2">
                  <a:lumMod val="50000"/>
                </a:schemeClr>
              </a:buClr>
              <a:buFont typeface="Arial" pitchFamily="34" charset="0"/>
              <a:buChar char="•"/>
            </a:pPr>
            <a:r>
              <a:rPr lang="en-CA" sz="2000" b="1" dirty="0" smtClean="0">
                <a:solidFill>
                  <a:srgbClr val="FFFF00"/>
                </a:solidFill>
              </a:rPr>
              <a:t>Faculty/Programs</a:t>
            </a:r>
            <a:r>
              <a:rPr lang="en-CA" sz="2000" b="1" dirty="0" smtClean="0"/>
              <a:t>- “</a:t>
            </a:r>
            <a:r>
              <a:rPr lang="en-CA" sz="2000" dirty="0" smtClean="0"/>
              <a:t>We are talking about developing curriculum, making sure it’s tailored to the needs of your learners and your community.  And you know working across a whole bunch of partners.  And redeveloping and evaluating and communicating, and supporting in a way that is much deeper.”</a:t>
            </a:r>
            <a:endParaRPr lang="en-CA" sz="2000" b="1" dirty="0" smtClean="0"/>
          </a:p>
          <a:p>
            <a:pPr lvl="1">
              <a:buClr>
                <a:schemeClr val="accent2">
                  <a:lumMod val="50000"/>
                </a:schemeClr>
              </a:buClr>
              <a:buFont typeface="Arial" pitchFamily="34" charset="0"/>
              <a:buChar char="•"/>
            </a:pPr>
            <a:r>
              <a:rPr lang="en-CA" sz="2000" b="1" dirty="0" smtClean="0">
                <a:solidFill>
                  <a:srgbClr val="FFFF00"/>
                </a:solidFill>
              </a:rPr>
              <a:t>Community</a:t>
            </a:r>
            <a:r>
              <a:rPr lang="en-CA" sz="2000" b="1" dirty="0" smtClean="0"/>
              <a:t>- “</a:t>
            </a:r>
            <a:r>
              <a:rPr lang="en-CA" sz="2000" dirty="0" smtClean="0"/>
              <a:t>One of the complaints about these types of programs is people drop out of the programs--well of course they do cause they can’t sustain them in their community life!  In a small community if you have a leadership role in the community – you choose the community rather than your individual success.  That’s the ethos in those communities, in Indigenous communities, I choose the community over myself.  So if the program is based on the reverse ethos you must choose yourself over the community and the funding supports that ethos and not the other one, we have – we are creating a dead end situation for some people.” </a:t>
            </a:r>
            <a:endParaRPr lang="en-CA" sz="2000" b="1" dirty="0"/>
          </a:p>
        </p:txBody>
      </p:sp>
      <p:sp>
        <p:nvSpPr>
          <p:cNvPr id="6" name="TextBox 5"/>
          <p:cNvSpPr txBox="1"/>
          <p:nvPr/>
        </p:nvSpPr>
        <p:spPr>
          <a:xfrm>
            <a:off x="2411760" y="548680"/>
            <a:ext cx="4464496" cy="769441"/>
          </a:xfrm>
          <a:prstGeom prst="rect">
            <a:avLst/>
          </a:prstGeom>
          <a:noFill/>
        </p:spPr>
        <p:txBody>
          <a:bodyPr wrap="square" rtlCol="0">
            <a:spAutoFit/>
          </a:bodyPr>
          <a:lstStyle/>
          <a:p>
            <a:pPr algn="ctr"/>
            <a:r>
              <a:rPr lang="en-CA" sz="4400" dirty="0" smtClean="0">
                <a:solidFill>
                  <a:schemeClr val="accent3"/>
                </a:solidFill>
                <a:effectLst>
                  <a:outerShdw blurRad="38100" dist="38100" dir="2700000" algn="tl">
                    <a:srgbClr val="000000">
                      <a:alpha val="43137"/>
                    </a:srgbClr>
                  </a:outerShdw>
                </a:effectLst>
                <a:latin typeface="+mj-lt"/>
              </a:rPr>
              <a:t>Adaptations</a:t>
            </a:r>
            <a:endParaRPr lang="en-CA" sz="4400" dirty="0">
              <a:solidFill>
                <a:schemeClr val="accent3"/>
              </a:solidFill>
              <a:effectLst>
                <a:outerShdw blurRad="38100" dist="38100" dir="2700000" algn="tl">
                  <a:srgbClr val="000000">
                    <a:alpha val="43137"/>
                  </a:srgbClr>
                </a:outerShdw>
              </a:effectLst>
              <a:latin typeface="+mj-lt"/>
            </a:endParaRPr>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1403648" y="260648"/>
          <a:ext cx="7560840"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79512" y="908720"/>
            <a:ext cx="1440160" cy="923330"/>
          </a:xfrm>
          <a:prstGeom prst="rect">
            <a:avLst/>
          </a:prstGeom>
          <a:noFill/>
          <a:ln>
            <a:solidFill>
              <a:schemeClr val="accent1">
                <a:lumMod val="40000"/>
                <a:lumOff val="60000"/>
              </a:schemeClr>
            </a:solidFill>
          </a:ln>
        </p:spPr>
        <p:txBody>
          <a:bodyPr wrap="square" rtlCol="0">
            <a:spAutoFit/>
          </a:bodyPr>
          <a:lstStyle/>
          <a:p>
            <a:r>
              <a:rPr lang="en-CA" i="1" dirty="0" smtClean="0"/>
              <a:t>Selective or Theoretical Codes</a:t>
            </a:r>
            <a:endParaRPr lang="en-CA" i="1" dirty="0"/>
          </a:p>
        </p:txBody>
      </p:sp>
      <p:sp>
        <p:nvSpPr>
          <p:cNvPr id="6" name="TextBox 5"/>
          <p:cNvSpPr txBox="1"/>
          <p:nvPr/>
        </p:nvSpPr>
        <p:spPr>
          <a:xfrm>
            <a:off x="179512" y="2996952"/>
            <a:ext cx="1080120" cy="646331"/>
          </a:xfrm>
          <a:prstGeom prst="rect">
            <a:avLst/>
          </a:prstGeom>
          <a:noFill/>
          <a:ln>
            <a:solidFill>
              <a:schemeClr val="accent1">
                <a:lumMod val="40000"/>
                <a:lumOff val="60000"/>
              </a:schemeClr>
            </a:solidFill>
          </a:ln>
        </p:spPr>
        <p:txBody>
          <a:bodyPr wrap="square" rtlCol="0">
            <a:spAutoFit/>
          </a:bodyPr>
          <a:lstStyle/>
          <a:p>
            <a:r>
              <a:rPr lang="en-CA" i="1" dirty="0" smtClean="0"/>
              <a:t>Axial Codes</a:t>
            </a:r>
            <a:endParaRPr lang="en-CA" i="1" dirty="0"/>
          </a:p>
        </p:txBody>
      </p:sp>
      <p:sp>
        <p:nvSpPr>
          <p:cNvPr id="7" name="TextBox 6"/>
          <p:cNvSpPr txBox="1"/>
          <p:nvPr/>
        </p:nvSpPr>
        <p:spPr>
          <a:xfrm>
            <a:off x="179512" y="4941168"/>
            <a:ext cx="1152128" cy="923330"/>
          </a:xfrm>
          <a:prstGeom prst="rect">
            <a:avLst/>
          </a:prstGeom>
          <a:noFill/>
          <a:ln>
            <a:solidFill>
              <a:schemeClr val="accent1">
                <a:lumMod val="40000"/>
                <a:lumOff val="60000"/>
              </a:schemeClr>
            </a:solidFill>
          </a:ln>
        </p:spPr>
        <p:txBody>
          <a:bodyPr wrap="square" rtlCol="0">
            <a:spAutoFit/>
          </a:bodyPr>
          <a:lstStyle/>
          <a:p>
            <a:r>
              <a:rPr lang="en-CA" i="1" dirty="0" smtClean="0"/>
              <a:t>Examples of Open Coding</a:t>
            </a:r>
            <a:endParaRPr lang="en-CA" i="1" dirty="0"/>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0528" y="1412776"/>
            <a:ext cx="9145016" cy="2808312"/>
          </a:xfrm>
        </p:spPr>
        <p:txBody>
          <a:bodyPr>
            <a:noAutofit/>
          </a:bodyPr>
          <a:lstStyle/>
          <a:p>
            <a:pPr lvl="1">
              <a:buClr>
                <a:schemeClr val="accent2">
                  <a:lumMod val="50000"/>
                </a:schemeClr>
              </a:buClr>
            </a:pPr>
            <a:r>
              <a:rPr lang="en-CA" sz="2000" b="1" dirty="0" smtClean="0"/>
              <a:t>The final theme that emerged from the data was around future solutions to providing quality ICBE programs.</a:t>
            </a:r>
            <a:br>
              <a:rPr lang="en-CA" sz="2000" b="1" dirty="0" smtClean="0"/>
            </a:br>
            <a:endParaRPr lang="en-CA" sz="2000" b="1" dirty="0" smtClean="0"/>
          </a:p>
          <a:p>
            <a:pPr lvl="1">
              <a:buClr>
                <a:schemeClr val="accent2">
                  <a:lumMod val="50000"/>
                </a:schemeClr>
              </a:buClr>
              <a:buFont typeface="Arial" pitchFamily="34" charset="0"/>
              <a:buChar char="•"/>
            </a:pPr>
            <a:r>
              <a:rPr lang="en-CA" sz="2000" b="1" dirty="0" smtClean="0">
                <a:solidFill>
                  <a:srgbClr val="FFFF00"/>
                </a:solidFill>
              </a:rPr>
              <a:t>Planning</a:t>
            </a:r>
            <a:r>
              <a:rPr lang="en-CA" sz="2000" b="1" dirty="0" smtClean="0"/>
              <a:t>-</a:t>
            </a:r>
            <a:r>
              <a:rPr lang="en-CA" sz="2000" dirty="0" smtClean="0"/>
              <a:t> “We sort of had a lot of round table discussions after that and realized the importance of having an MoU so that these sorts of things don’t happen in the future.  And that there are clear lines of communication that is going on and protocols for sharing information like that.”</a:t>
            </a:r>
          </a:p>
          <a:p>
            <a:pPr lvl="1">
              <a:buClr>
                <a:schemeClr val="accent2">
                  <a:lumMod val="50000"/>
                </a:schemeClr>
              </a:buClr>
              <a:buFont typeface="Arial" pitchFamily="34" charset="0"/>
              <a:buChar char="•"/>
            </a:pPr>
            <a:r>
              <a:rPr lang="en-CA" sz="2000" b="1" dirty="0" smtClean="0">
                <a:solidFill>
                  <a:srgbClr val="FFFF00"/>
                </a:solidFill>
              </a:rPr>
              <a:t>Compensation</a:t>
            </a:r>
            <a:r>
              <a:rPr lang="en-CA" sz="2000" b="1" dirty="0" smtClean="0"/>
              <a:t>- “</a:t>
            </a:r>
            <a:r>
              <a:rPr lang="en-CA" sz="2000" dirty="0" smtClean="0"/>
              <a:t>You know honorariums…we always budget too shallow for honorariums.  Indigenous knowledge needs to be validated and acknowledged just like a consultant would be.  That is consulting of the most deepest, powerful, profound type where it comes from deep inside the blood and the genetics of people who have been around for thousands and thousands of years.  And it is a different kind of knowledge but we don’t acknowledge it very well. We don’t recognize it, and we don’t legitimize it and validate it.”</a:t>
            </a:r>
            <a:endParaRPr lang="en-CA" sz="2000" b="1" dirty="0" smtClean="0"/>
          </a:p>
        </p:txBody>
      </p:sp>
      <p:sp>
        <p:nvSpPr>
          <p:cNvPr id="6" name="TextBox 5"/>
          <p:cNvSpPr txBox="1"/>
          <p:nvPr/>
        </p:nvSpPr>
        <p:spPr>
          <a:xfrm>
            <a:off x="2411760" y="548680"/>
            <a:ext cx="4464496" cy="769441"/>
          </a:xfrm>
          <a:prstGeom prst="rect">
            <a:avLst/>
          </a:prstGeom>
          <a:noFill/>
        </p:spPr>
        <p:txBody>
          <a:bodyPr wrap="square" rtlCol="0">
            <a:spAutoFit/>
          </a:bodyPr>
          <a:lstStyle/>
          <a:p>
            <a:pPr algn="ctr"/>
            <a:r>
              <a:rPr lang="en-CA" sz="4400" dirty="0" smtClean="0">
                <a:solidFill>
                  <a:schemeClr val="accent3"/>
                </a:solidFill>
                <a:effectLst>
                  <a:outerShdw blurRad="38100" dist="38100" dir="2700000" algn="tl">
                    <a:srgbClr val="000000">
                      <a:alpha val="43137"/>
                    </a:srgbClr>
                  </a:outerShdw>
                </a:effectLst>
                <a:latin typeface="+mj-lt"/>
              </a:rPr>
              <a:t>Solutions</a:t>
            </a:r>
            <a:endParaRPr lang="en-CA" sz="4400" dirty="0">
              <a:solidFill>
                <a:schemeClr val="accent3"/>
              </a:solidFill>
              <a:effectLst>
                <a:outerShdw blurRad="38100" dist="38100" dir="2700000" algn="tl">
                  <a:srgbClr val="000000">
                    <a:alpha val="43137"/>
                  </a:srgbClr>
                </a:outerShdw>
              </a:effectLst>
              <a:latin typeface="+mj-lt"/>
            </a:endParaRPr>
          </a:p>
        </p:txBody>
      </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0528" y="1412776"/>
            <a:ext cx="9145016" cy="4248472"/>
          </a:xfrm>
        </p:spPr>
        <p:txBody>
          <a:bodyPr>
            <a:noAutofit/>
          </a:bodyPr>
          <a:lstStyle/>
          <a:p>
            <a:pPr lvl="1">
              <a:buClr>
                <a:schemeClr val="accent2">
                  <a:lumMod val="50000"/>
                </a:schemeClr>
              </a:buClr>
              <a:buFont typeface="Arial" pitchFamily="34" charset="0"/>
              <a:buChar char="•"/>
            </a:pPr>
            <a:r>
              <a:rPr lang="en-CA" sz="2000" b="1" dirty="0" smtClean="0">
                <a:solidFill>
                  <a:srgbClr val="FFFF00"/>
                </a:solidFill>
              </a:rPr>
              <a:t>Collaboration</a:t>
            </a:r>
            <a:r>
              <a:rPr lang="en-CA" sz="2000" b="1" dirty="0" smtClean="0"/>
              <a:t>-</a:t>
            </a:r>
            <a:r>
              <a:rPr lang="en-CA" sz="2000" dirty="0" smtClean="0"/>
              <a:t> “Well I really believe in ongoing connections between the community and UVic, and opportunities to hear from the Elders within the content of the course.  I don't think [there is a] UVic solution.  What I’ve learned from this project is that the communities want to and should have…choice.  How do they want to make the space available?  And how can UVic work with them to support, to fill in some of the gaps if possible.”</a:t>
            </a:r>
          </a:p>
          <a:p>
            <a:pPr lvl="1">
              <a:buClr>
                <a:schemeClr val="accent2">
                  <a:lumMod val="50000"/>
                </a:schemeClr>
              </a:buClr>
            </a:pPr>
            <a:endParaRPr lang="en-CA" sz="2000" dirty="0" smtClean="0"/>
          </a:p>
          <a:p>
            <a:pPr lvl="1">
              <a:buClr>
                <a:schemeClr val="accent2">
                  <a:lumMod val="50000"/>
                </a:schemeClr>
              </a:buClr>
              <a:buFont typeface="Arial" pitchFamily="34" charset="0"/>
              <a:buChar char="•"/>
            </a:pPr>
            <a:r>
              <a:rPr lang="en-CA" sz="2000" dirty="0" smtClean="0"/>
              <a:t>“I think that we really need to have a hard look at ourselves too.  When we start using terms like ‘partners’ I think we really need to be honest about what that really looks like on both ends.  Do true partners in any endeavour have much of a resources and financial inequality? What do we do about that inequality? If we can’t even acknowledge it how are we going to change it?”</a:t>
            </a:r>
          </a:p>
        </p:txBody>
      </p:sp>
      <p:sp>
        <p:nvSpPr>
          <p:cNvPr id="6" name="TextBox 5"/>
          <p:cNvSpPr txBox="1"/>
          <p:nvPr/>
        </p:nvSpPr>
        <p:spPr>
          <a:xfrm>
            <a:off x="2411760" y="548680"/>
            <a:ext cx="4464496" cy="769441"/>
          </a:xfrm>
          <a:prstGeom prst="rect">
            <a:avLst/>
          </a:prstGeom>
          <a:noFill/>
        </p:spPr>
        <p:txBody>
          <a:bodyPr wrap="square" rtlCol="0">
            <a:spAutoFit/>
          </a:bodyPr>
          <a:lstStyle/>
          <a:p>
            <a:pPr algn="ctr"/>
            <a:r>
              <a:rPr lang="en-CA" sz="4400" dirty="0" smtClean="0">
                <a:solidFill>
                  <a:schemeClr val="accent3"/>
                </a:solidFill>
                <a:effectLst>
                  <a:outerShdw blurRad="38100" dist="38100" dir="2700000" algn="tl">
                    <a:srgbClr val="000000">
                      <a:alpha val="43137"/>
                    </a:srgbClr>
                  </a:outerShdw>
                </a:effectLst>
                <a:latin typeface="+mj-lt"/>
              </a:rPr>
              <a:t>Solutions</a:t>
            </a:r>
            <a:endParaRPr lang="en-CA" sz="4400" dirty="0">
              <a:solidFill>
                <a:schemeClr val="accent3"/>
              </a:solidFill>
              <a:effectLst>
                <a:outerShdw blurRad="38100" dist="38100" dir="2700000" algn="tl">
                  <a:srgbClr val="000000">
                    <a:alpha val="43137"/>
                  </a:srgbClr>
                </a:outerShdw>
              </a:effectLst>
              <a:latin typeface="+mj-lt"/>
            </a:endParaRPr>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052736"/>
            <a:ext cx="8496944" cy="2664296"/>
          </a:xfrm>
        </p:spPr>
        <p:txBody>
          <a:bodyPr>
            <a:noAutofit/>
          </a:bodyPr>
          <a:lstStyle/>
          <a:p>
            <a:pPr algn="ctr"/>
            <a:r>
              <a:rPr lang="en-CA" sz="4000" dirty="0" smtClean="0">
                <a:solidFill>
                  <a:schemeClr val="accent3"/>
                </a:solidFill>
              </a:rPr>
              <a:t>Learning Partnerships with </a:t>
            </a:r>
            <a:br>
              <a:rPr lang="en-CA" sz="4000" dirty="0" smtClean="0">
                <a:solidFill>
                  <a:schemeClr val="accent3"/>
                </a:solidFill>
              </a:rPr>
            </a:br>
            <a:r>
              <a:rPr lang="en-CA" sz="4000" dirty="0" smtClean="0">
                <a:solidFill>
                  <a:schemeClr val="accent3"/>
                </a:solidFill>
              </a:rPr>
              <a:t>Aboriginal Communities:  </a:t>
            </a:r>
            <a:br>
              <a:rPr lang="en-CA" sz="4000" dirty="0" smtClean="0">
                <a:solidFill>
                  <a:schemeClr val="accent3"/>
                </a:solidFill>
              </a:rPr>
            </a:br>
            <a:r>
              <a:rPr lang="en-CA" sz="4000" dirty="0" smtClean="0">
                <a:solidFill>
                  <a:schemeClr val="accent3"/>
                </a:solidFill>
              </a:rPr>
              <a:t>The Benefits and Challenges of Indigenous Community-Based Education (ICBE)</a:t>
            </a:r>
            <a:endParaRPr lang="en-CA" sz="4000" dirty="0">
              <a:solidFill>
                <a:schemeClr val="accent3"/>
              </a:solidFill>
            </a:endParaRPr>
          </a:p>
        </p:txBody>
      </p:sp>
      <p:sp>
        <p:nvSpPr>
          <p:cNvPr id="3" name="Subtitle 2"/>
          <p:cNvSpPr>
            <a:spLocks noGrp="1"/>
          </p:cNvSpPr>
          <p:nvPr>
            <p:ph type="subTitle" idx="1"/>
          </p:nvPr>
        </p:nvSpPr>
        <p:spPr>
          <a:xfrm>
            <a:off x="899592" y="3717032"/>
            <a:ext cx="7854696" cy="2792752"/>
          </a:xfrm>
        </p:spPr>
        <p:txBody>
          <a:bodyPr numCol="2">
            <a:normAutofit/>
          </a:bodyPr>
          <a:lstStyle/>
          <a:p>
            <a:pPr algn="ctr"/>
            <a:endParaRPr lang="en-US" b="1" dirty="0" smtClean="0"/>
          </a:p>
          <a:p>
            <a:pPr algn="ctr"/>
            <a:r>
              <a:rPr lang="en-US" dirty="0" smtClean="0"/>
              <a:t>by:</a:t>
            </a:r>
          </a:p>
          <a:p>
            <a:pPr algn="ctr"/>
            <a:r>
              <a:rPr lang="en-US" b="1" dirty="0" smtClean="0"/>
              <a:t>Margaret  A. Brown</a:t>
            </a:r>
          </a:p>
          <a:p>
            <a:pPr algn="ctr"/>
            <a:r>
              <a:rPr lang="en-US" b="1" dirty="0" smtClean="0"/>
              <a:t>Seattle Pacific University (USA)</a:t>
            </a:r>
            <a:endParaRPr lang="en-US" dirty="0" smtClean="0"/>
          </a:p>
          <a:p>
            <a:pPr algn="ctr"/>
            <a:endParaRPr lang="en-US" b="1" dirty="0" smtClean="0"/>
          </a:p>
          <a:p>
            <a:pPr algn="ctr"/>
            <a:endParaRPr lang="en-US" b="1" dirty="0" smtClean="0"/>
          </a:p>
          <a:p>
            <a:pPr algn="ctr"/>
            <a:endParaRPr lang="en-US" dirty="0" smtClean="0"/>
          </a:p>
          <a:p>
            <a:pPr algn="ctr"/>
            <a:r>
              <a:rPr lang="en-CA" b="1" dirty="0" smtClean="0"/>
              <a:t>Romy R. Pritchard</a:t>
            </a:r>
          </a:p>
          <a:p>
            <a:pPr algn="ctr"/>
            <a:r>
              <a:rPr lang="en-CA" b="1" dirty="0" smtClean="0"/>
              <a:t>Connecting Cultures (Canada</a:t>
            </a:r>
            <a:r>
              <a:rPr lang="en-CA" dirty="0" smtClean="0"/>
              <a:t>)</a:t>
            </a:r>
            <a:endParaRPr lang="en-CA" dirty="0"/>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1560" y="1556792"/>
            <a:ext cx="7763200" cy="5184576"/>
          </a:xfrm>
        </p:spPr>
        <p:txBody>
          <a:bodyPr>
            <a:noAutofit/>
          </a:bodyPr>
          <a:lstStyle/>
          <a:p>
            <a:pPr marL="457200" indent="-457200">
              <a:buFont typeface="+mj-lt"/>
              <a:buAutoNum type="arabicPeriod"/>
            </a:pPr>
            <a:r>
              <a:rPr lang="en-CA" sz="2400" dirty="0" smtClean="0"/>
              <a:t>ICBE </a:t>
            </a:r>
            <a:r>
              <a:rPr lang="en-CA" sz="2400" dirty="0"/>
              <a:t>costs more in funding, time, resources, and </a:t>
            </a:r>
            <a:r>
              <a:rPr lang="en-CA" sz="2400" dirty="0" smtClean="0"/>
              <a:t>personnel.</a:t>
            </a:r>
            <a:endParaRPr lang="en-CA" sz="2400" dirty="0"/>
          </a:p>
          <a:p>
            <a:pPr marL="457200" indent="-457200">
              <a:buAutoNum type="arabicPeriod"/>
            </a:pPr>
            <a:r>
              <a:rPr lang="en-CA" sz="2400" dirty="0" smtClean="0"/>
              <a:t>We </a:t>
            </a:r>
            <a:r>
              <a:rPr lang="en-CA" sz="2400" dirty="0" smtClean="0"/>
              <a:t>found that ICBE programs </a:t>
            </a:r>
            <a:r>
              <a:rPr lang="en-CA" sz="2400" dirty="0" smtClean="0"/>
              <a:t>are</a:t>
            </a:r>
            <a:r>
              <a:rPr lang="en-CA" sz="2400" dirty="0" smtClean="0"/>
              <a:t> highly successful for student retention and completion of PSE.</a:t>
            </a:r>
            <a:endParaRPr lang="en-CA" sz="2400" dirty="0" smtClean="0"/>
          </a:p>
          <a:p>
            <a:pPr marL="457200" indent="-457200">
              <a:buAutoNum type="arabicPeriod"/>
            </a:pPr>
            <a:r>
              <a:rPr lang="en-CA" sz="2400" dirty="0" smtClean="0"/>
              <a:t>Students, communities and those involved in delivering ICBE </a:t>
            </a:r>
            <a:r>
              <a:rPr lang="en-CA" sz="2400" dirty="0" smtClean="0"/>
              <a:t>all </a:t>
            </a:r>
            <a:r>
              <a:rPr lang="en-CA" sz="2400" dirty="0" smtClean="0"/>
              <a:t>benefited by their experience</a:t>
            </a:r>
            <a:r>
              <a:rPr lang="en-CA" sz="2400" dirty="0" smtClean="0"/>
              <a:t>.</a:t>
            </a:r>
          </a:p>
          <a:p>
            <a:pPr marL="457200" indent="-457200">
              <a:buAutoNum type="arabicPeriod"/>
            </a:pPr>
            <a:r>
              <a:rPr lang="en-CA" sz="2400" dirty="0" smtClean="0"/>
              <a:t>Successful </a:t>
            </a:r>
            <a:r>
              <a:rPr lang="en-CA" sz="2400" dirty="0" smtClean="0"/>
              <a:t>ICBE requires </a:t>
            </a:r>
            <a:r>
              <a:rPr lang="en-CA" sz="2400" dirty="0" smtClean="0"/>
              <a:t>commitment, flexibility </a:t>
            </a:r>
            <a:r>
              <a:rPr lang="en-CA" sz="2400" dirty="0" smtClean="0"/>
              <a:t>and the adaptation of university structures and personnel to community life.</a:t>
            </a:r>
          </a:p>
          <a:p>
            <a:pPr marL="457200" indent="-457200">
              <a:buAutoNum type="arabicPeriod"/>
            </a:pPr>
            <a:r>
              <a:rPr lang="en-CA" sz="2400" dirty="0" smtClean="0"/>
              <a:t>Looking to the future, solutions to the challenges of ICBE will require </a:t>
            </a:r>
            <a:r>
              <a:rPr lang="en-CA" sz="2400" dirty="0" smtClean="0"/>
              <a:t>effective </a:t>
            </a:r>
            <a:r>
              <a:rPr lang="en-CA" sz="2400" dirty="0" smtClean="0"/>
              <a:t>planning, collaboration, and appropriate compensations for faculty and community partners.</a:t>
            </a:r>
          </a:p>
          <a:p>
            <a:pPr marL="457200" indent="-457200">
              <a:buAutoNum type="arabicPeriod"/>
            </a:pPr>
            <a:endParaRPr lang="en-CA" sz="2400" dirty="0" smtClean="0"/>
          </a:p>
        </p:txBody>
      </p:sp>
      <p:sp>
        <p:nvSpPr>
          <p:cNvPr id="4" name="TextBox 3"/>
          <p:cNvSpPr txBox="1"/>
          <p:nvPr/>
        </p:nvSpPr>
        <p:spPr>
          <a:xfrm>
            <a:off x="1835696" y="908720"/>
            <a:ext cx="5832648" cy="646331"/>
          </a:xfrm>
          <a:prstGeom prst="rect">
            <a:avLst/>
          </a:prstGeom>
          <a:noFill/>
        </p:spPr>
        <p:txBody>
          <a:bodyPr wrap="square" rtlCol="0">
            <a:spAutoFit/>
          </a:bodyPr>
          <a:lstStyle/>
          <a:p>
            <a:pPr algn="ctr"/>
            <a:r>
              <a:rPr lang="en-CA" sz="3600" dirty="0" smtClean="0">
                <a:solidFill>
                  <a:schemeClr val="accent3"/>
                </a:solidFill>
                <a:effectLst>
                  <a:outerShdw blurRad="38100" dist="38100" dir="2700000" algn="tl">
                    <a:srgbClr val="000000">
                      <a:alpha val="43137"/>
                    </a:srgbClr>
                  </a:outerShdw>
                </a:effectLst>
                <a:latin typeface="+mj-lt"/>
              </a:rPr>
              <a:t>In Sum: Lessons Learned</a:t>
            </a:r>
            <a:endParaRPr lang="en-CA" sz="3600" dirty="0">
              <a:solidFill>
                <a:schemeClr val="accent3"/>
              </a:solidFill>
              <a:effectLst>
                <a:outerShdw blurRad="38100" dist="38100" dir="2700000" algn="tl">
                  <a:srgbClr val="000000">
                    <a:alpha val="43137"/>
                  </a:srgbClr>
                </a:outerShdw>
              </a:effectLst>
              <a:latin typeface="+mj-lt"/>
            </a:endParaRPr>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2348880"/>
            <a:ext cx="7772400" cy="1104152"/>
          </a:xfrm>
        </p:spPr>
        <p:txBody>
          <a:bodyPr/>
          <a:lstStyle/>
          <a:p>
            <a:pPr algn="ctr"/>
            <a:r>
              <a:rPr lang="en-CA" dirty="0" smtClean="0">
                <a:solidFill>
                  <a:schemeClr val="accent3"/>
                </a:solidFill>
              </a:rPr>
              <a:t>QUESTIONS?</a:t>
            </a:r>
            <a:endParaRPr lang="en-CA" dirty="0">
              <a:solidFill>
                <a:schemeClr val="accent3"/>
              </a:solidFill>
            </a:endParaRPr>
          </a:p>
        </p:txBody>
      </p: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04664"/>
            <a:ext cx="7772400" cy="1218440"/>
          </a:xfrm>
        </p:spPr>
        <p:txBody>
          <a:bodyPr/>
          <a:lstStyle/>
          <a:p>
            <a:pPr algn="ctr"/>
            <a:r>
              <a:rPr lang="en-CA" dirty="0" smtClean="0">
                <a:solidFill>
                  <a:schemeClr val="accent3"/>
                </a:solidFill>
              </a:rPr>
              <a:t>Thank You - Megwetch</a:t>
            </a:r>
            <a:endParaRPr lang="en-CA" dirty="0">
              <a:solidFill>
                <a:schemeClr val="accent3"/>
              </a:solidFill>
            </a:endParaRPr>
          </a:p>
        </p:txBody>
      </p:sp>
      <p:sp>
        <p:nvSpPr>
          <p:cNvPr id="3" name="Text Placeholder 2"/>
          <p:cNvSpPr>
            <a:spLocks noGrp="1"/>
          </p:cNvSpPr>
          <p:nvPr>
            <p:ph type="body" idx="1"/>
          </p:nvPr>
        </p:nvSpPr>
        <p:spPr>
          <a:xfrm>
            <a:off x="251520" y="1916832"/>
            <a:ext cx="8640960" cy="3028592"/>
          </a:xfrm>
        </p:spPr>
        <p:txBody>
          <a:bodyPr numCol="2">
            <a:normAutofit lnSpcReduction="10000"/>
          </a:bodyPr>
          <a:lstStyle/>
          <a:p>
            <a:pPr algn="ctr"/>
            <a:endParaRPr lang="en-CA" sz="2800" b="1" dirty="0" smtClean="0"/>
          </a:p>
          <a:p>
            <a:pPr algn="ctr"/>
            <a:r>
              <a:rPr lang="en-CA" sz="2800" b="1" dirty="0" smtClean="0"/>
              <a:t>Margaret Brown</a:t>
            </a:r>
          </a:p>
          <a:p>
            <a:pPr algn="ctr"/>
            <a:r>
              <a:rPr lang="en-CA" dirty="0" smtClean="0"/>
              <a:t>Seattle Pacific University</a:t>
            </a:r>
          </a:p>
          <a:p>
            <a:pPr algn="ctr"/>
            <a:r>
              <a:rPr lang="en-CA" dirty="0" smtClean="0">
                <a:hlinkClick r:id="rId2"/>
              </a:rPr>
              <a:t>mbrown@spu.edu</a:t>
            </a:r>
            <a:r>
              <a:rPr lang="en-CA" dirty="0" smtClean="0"/>
              <a:t> </a:t>
            </a:r>
          </a:p>
          <a:p>
            <a:pPr algn="ctr"/>
            <a:endParaRPr lang="en-CA" dirty="0" smtClean="0"/>
          </a:p>
          <a:p>
            <a:pPr algn="ctr"/>
            <a:endParaRPr lang="en-CA" dirty="0" smtClean="0"/>
          </a:p>
          <a:p>
            <a:pPr algn="ctr"/>
            <a:endParaRPr lang="en-CA" dirty="0" smtClean="0"/>
          </a:p>
          <a:p>
            <a:pPr algn="ctr"/>
            <a:endParaRPr lang="en-CA" dirty="0" smtClean="0"/>
          </a:p>
          <a:p>
            <a:pPr algn="ctr"/>
            <a:r>
              <a:rPr lang="en-CA" sz="3000" b="1" dirty="0" smtClean="0"/>
              <a:t>Romy Pritchard</a:t>
            </a:r>
          </a:p>
          <a:p>
            <a:pPr algn="ctr"/>
            <a:r>
              <a:rPr lang="en-CA" dirty="0" smtClean="0"/>
              <a:t>Connecting Cultures</a:t>
            </a:r>
          </a:p>
          <a:p>
            <a:pPr algn="ctr"/>
            <a:r>
              <a:rPr lang="en-CA" dirty="0" smtClean="0">
                <a:hlinkClick r:id="rId3"/>
              </a:rPr>
              <a:t>romy.pritchard@ccultures.com</a:t>
            </a:r>
            <a:endParaRPr lang="en-CA" dirty="0" smtClean="0"/>
          </a:p>
          <a:p>
            <a:pPr algn="ctr"/>
            <a:r>
              <a:rPr lang="en-CA" dirty="0" smtClean="0">
                <a:hlinkClick r:id="rId4"/>
              </a:rPr>
              <a:t>www.healthandsocialdevelopment.com</a:t>
            </a:r>
            <a:endParaRPr lang="en-CA" dirty="0" smtClean="0"/>
          </a:p>
          <a:p>
            <a:pPr algn="ctr"/>
            <a:endParaRPr lang="en-CA" dirty="0"/>
          </a:p>
        </p:txBody>
      </p:sp>
      <p:pic>
        <p:nvPicPr>
          <p:cNvPr id="4" name="Picture 3" descr="newlogo_a.jpg"/>
          <p:cNvPicPr>
            <a:picLocks noChangeAspect="1"/>
          </p:cNvPicPr>
          <p:nvPr/>
        </p:nvPicPr>
        <p:blipFill>
          <a:blip r:embed="rId5" cstate="print">
            <a:clrChange>
              <a:clrFrom>
                <a:srgbClr val="FFFFFF"/>
              </a:clrFrom>
              <a:clrTo>
                <a:srgbClr val="FFFFFF">
                  <a:alpha val="0"/>
                </a:srgbClr>
              </a:clrTo>
            </a:clrChange>
          </a:blip>
          <a:stretch>
            <a:fillRect/>
          </a:stretch>
        </p:blipFill>
        <p:spPr>
          <a:xfrm>
            <a:off x="4139952" y="4293096"/>
            <a:ext cx="1658621" cy="1628800"/>
          </a:xfrm>
          <a:prstGeom prst="rect">
            <a:avLst/>
          </a:prstGeom>
        </p:spPr>
      </p:pic>
      <p:sp>
        <p:nvSpPr>
          <p:cNvPr id="5" name="TextBox 4"/>
          <p:cNvSpPr txBox="1"/>
          <p:nvPr/>
        </p:nvSpPr>
        <p:spPr>
          <a:xfrm>
            <a:off x="5868144" y="4581128"/>
            <a:ext cx="2448272" cy="1077218"/>
          </a:xfrm>
          <a:prstGeom prst="rect">
            <a:avLst/>
          </a:prstGeom>
          <a:noFill/>
        </p:spPr>
        <p:txBody>
          <a:bodyPr wrap="square" rtlCol="0">
            <a:spAutoFit/>
          </a:bodyPr>
          <a:lstStyle/>
          <a:p>
            <a:r>
              <a:rPr lang="en-CA" sz="3200" b="1" dirty="0" smtClean="0"/>
              <a:t>Connecting</a:t>
            </a:r>
          </a:p>
          <a:p>
            <a:r>
              <a:rPr lang="en-CA" sz="3200" b="1" dirty="0" smtClean="0"/>
              <a:t>Cultures</a:t>
            </a:r>
          </a:p>
        </p:txBody>
      </p:sp>
      <p:sp>
        <p:nvSpPr>
          <p:cNvPr id="6" name="Footer Placeholder 18"/>
          <p:cNvSpPr>
            <a:spLocks noGrp="1"/>
          </p:cNvSpPr>
          <p:nvPr>
            <p:ph type="ftr" sz="quarter" idx="11"/>
          </p:nvPr>
        </p:nvSpPr>
        <p:spPr>
          <a:xfrm>
            <a:off x="4427984" y="6021288"/>
            <a:ext cx="4425280" cy="484163"/>
          </a:xfrm>
        </p:spPr>
        <p:txBody>
          <a:bodyPr/>
          <a:lstStyle>
            <a:lvl1pPr>
              <a:defRPr b="1" i="1">
                <a:solidFill>
                  <a:schemeClr val="tx2">
                    <a:lumMod val="20000"/>
                    <a:lumOff val="80000"/>
                  </a:schemeClr>
                </a:solidFill>
              </a:defRPr>
            </a:lvl1pPr>
          </a:lstStyle>
          <a:p>
            <a:pPr algn="ctr"/>
            <a:r>
              <a:rPr lang="en-CA" sz="1800" dirty="0" smtClean="0"/>
              <a:t>“Helping You Build a Brighter Future”</a:t>
            </a:r>
            <a:endParaRPr lang="en-CA" sz="1800" dirty="0"/>
          </a:p>
        </p:txBody>
      </p:sp>
      <p:pic>
        <p:nvPicPr>
          <p:cNvPr id="2050" name="Picture 2" descr="http://www.spu.edu/depts/uc/VIS/images/Samples/SPULogo1-LogoPage.gif"/>
          <p:cNvPicPr>
            <a:picLocks noChangeAspect="1" noChangeArrowheads="1"/>
          </p:cNvPicPr>
          <p:nvPr/>
        </p:nvPicPr>
        <p:blipFill>
          <a:blip r:embed="rId6" cstate="print"/>
          <a:srcRect/>
          <a:stretch>
            <a:fillRect/>
          </a:stretch>
        </p:blipFill>
        <p:spPr bwMode="auto">
          <a:xfrm>
            <a:off x="1043608" y="3717032"/>
            <a:ext cx="2419469" cy="1512168"/>
          </a:xfrm>
          <a:prstGeom prst="rect">
            <a:avLst/>
          </a:prstGeom>
          <a:noFill/>
        </p:spPr>
      </p:pic>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23528" y="1916832"/>
            <a:ext cx="8820472" cy="4176464"/>
          </a:xfrm>
        </p:spPr>
        <p:txBody>
          <a:bodyPr>
            <a:normAutofit/>
          </a:bodyPr>
          <a:lstStyle/>
          <a:p>
            <a:pPr>
              <a:buClr>
                <a:schemeClr val="accent2">
                  <a:lumMod val="50000"/>
                </a:schemeClr>
              </a:buClr>
              <a:buFont typeface="Arial" pitchFamily="34" charset="0"/>
              <a:buChar char="•"/>
            </a:pPr>
            <a:r>
              <a:rPr lang="en-CA" sz="2800" dirty="0" smtClean="0"/>
              <a:t>Indigenous Communities in Canada</a:t>
            </a:r>
          </a:p>
          <a:p>
            <a:pPr>
              <a:buClr>
                <a:schemeClr val="accent2">
                  <a:lumMod val="50000"/>
                </a:schemeClr>
              </a:buClr>
              <a:buFont typeface="Arial" pitchFamily="34" charset="0"/>
              <a:buChar char="•"/>
            </a:pPr>
            <a:r>
              <a:rPr lang="en-CA" sz="2800" dirty="0" smtClean="0"/>
              <a:t>Aboriginal Post-Secondary Education</a:t>
            </a:r>
          </a:p>
          <a:p>
            <a:pPr>
              <a:buClr>
                <a:schemeClr val="accent2">
                  <a:lumMod val="50000"/>
                </a:schemeClr>
              </a:buClr>
              <a:buFont typeface="Arial" pitchFamily="34" charset="0"/>
              <a:buChar char="•"/>
            </a:pPr>
            <a:r>
              <a:rPr lang="en-CA" sz="2800" dirty="0" smtClean="0"/>
              <a:t>Indigenous Community Based Education</a:t>
            </a:r>
          </a:p>
          <a:p>
            <a:pPr>
              <a:buClr>
                <a:schemeClr val="accent2">
                  <a:lumMod val="50000"/>
                </a:schemeClr>
              </a:buClr>
              <a:buFont typeface="Arial" pitchFamily="34" charset="0"/>
              <a:buChar char="•"/>
            </a:pPr>
            <a:r>
              <a:rPr lang="en-CA" sz="2800" dirty="0" smtClean="0"/>
              <a:t>Our Research</a:t>
            </a:r>
          </a:p>
          <a:p>
            <a:pPr>
              <a:buClr>
                <a:schemeClr val="accent2">
                  <a:lumMod val="50000"/>
                </a:schemeClr>
              </a:buClr>
            </a:pPr>
            <a:endParaRPr lang="en-CA" sz="3600" dirty="0"/>
          </a:p>
        </p:txBody>
      </p:sp>
      <p:sp>
        <p:nvSpPr>
          <p:cNvPr id="4" name="TextBox 3"/>
          <p:cNvSpPr txBox="1"/>
          <p:nvPr/>
        </p:nvSpPr>
        <p:spPr>
          <a:xfrm>
            <a:off x="1187624" y="836712"/>
            <a:ext cx="6696744" cy="707886"/>
          </a:xfrm>
          <a:prstGeom prst="rect">
            <a:avLst/>
          </a:prstGeom>
          <a:noFill/>
        </p:spPr>
        <p:txBody>
          <a:bodyPr wrap="square" rtlCol="0">
            <a:spAutoFit/>
          </a:bodyPr>
          <a:lstStyle/>
          <a:p>
            <a:pPr algn="ctr"/>
            <a:r>
              <a:rPr lang="en-CA" sz="4000" dirty="0" smtClean="0">
                <a:solidFill>
                  <a:schemeClr val="accent3"/>
                </a:solidFill>
                <a:effectLst>
                  <a:outerShdw blurRad="38100" dist="38100" dir="2700000" algn="tl">
                    <a:srgbClr val="000000">
                      <a:alpha val="43137"/>
                    </a:srgbClr>
                  </a:outerShdw>
                </a:effectLst>
                <a:latin typeface="+mj-lt"/>
              </a:rPr>
              <a:t>OVERVIEW</a:t>
            </a:r>
            <a:endParaRPr lang="en-CA" sz="4000" dirty="0">
              <a:solidFill>
                <a:schemeClr val="accent3"/>
              </a:solidFill>
              <a:effectLst>
                <a:outerShdw blurRad="38100" dist="38100" dir="2700000" algn="tl">
                  <a:srgbClr val="000000">
                    <a:alpha val="43137"/>
                  </a:srgbClr>
                </a:outerShdw>
              </a:effectLst>
              <a:latin typeface="+mj-lt"/>
            </a:endParaRPr>
          </a:p>
        </p:txBody>
      </p:sp>
      <p:pic>
        <p:nvPicPr>
          <p:cNvPr id="17412" name="Picture 4" descr="http://sandysaulteaux.ca/wp-content/uploads/2012/03/circle-teaching.jpg"/>
          <p:cNvPicPr>
            <a:picLocks noChangeAspect="1" noChangeArrowheads="1"/>
          </p:cNvPicPr>
          <p:nvPr/>
        </p:nvPicPr>
        <p:blipFill>
          <a:blip r:embed="rId3" cstate="print"/>
          <a:srcRect/>
          <a:stretch>
            <a:fillRect/>
          </a:stretch>
        </p:blipFill>
        <p:spPr bwMode="auto">
          <a:xfrm>
            <a:off x="4355976" y="3573016"/>
            <a:ext cx="4032448" cy="3024336"/>
          </a:xfrm>
          <a:prstGeom prst="rect">
            <a:avLst/>
          </a:prstGeom>
          <a:noFill/>
        </p:spPr>
      </p:pic>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980728"/>
            <a:ext cx="7772400" cy="642376"/>
          </a:xfrm>
        </p:spPr>
        <p:txBody>
          <a:bodyPr/>
          <a:lstStyle/>
          <a:p>
            <a:pPr algn="ctr"/>
            <a:r>
              <a:rPr lang="en-CA" sz="3200" dirty="0" smtClean="0">
                <a:solidFill>
                  <a:schemeClr val="accent3"/>
                </a:solidFill>
              </a:rPr>
              <a:t>INDIGENOUS COMMUNITIES IN CANADA</a:t>
            </a:r>
            <a:endParaRPr lang="en-CA" sz="3200" dirty="0">
              <a:solidFill>
                <a:schemeClr val="accent3"/>
              </a:solidFill>
            </a:endParaRPr>
          </a:p>
        </p:txBody>
      </p:sp>
      <p:sp>
        <p:nvSpPr>
          <p:cNvPr id="3" name="Text Placeholder 2"/>
          <p:cNvSpPr>
            <a:spLocks noGrp="1"/>
          </p:cNvSpPr>
          <p:nvPr>
            <p:ph type="body" idx="1"/>
          </p:nvPr>
        </p:nvSpPr>
        <p:spPr>
          <a:xfrm>
            <a:off x="251520" y="1988840"/>
            <a:ext cx="5328592" cy="4680520"/>
          </a:xfrm>
        </p:spPr>
        <p:txBody>
          <a:bodyPr>
            <a:normAutofit fontScale="77500" lnSpcReduction="20000"/>
          </a:bodyPr>
          <a:lstStyle/>
          <a:p>
            <a:pPr>
              <a:buClr>
                <a:schemeClr val="accent2">
                  <a:lumMod val="50000"/>
                </a:schemeClr>
              </a:buClr>
            </a:pPr>
            <a:r>
              <a:rPr lang="en-US" sz="2400" b="1" dirty="0" smtClean="0"/>
              <a:t>The Canadian constitution recognizes three distinct Aboriginal groups: </a:t>
            </a:r>
          </a:p>
          <a:p>
            <a:pPr>
              <a:buClr>
                <a:schemeClr val="accent2">
                  <a:lumMod val="50000"/>
                </a:schemeClr>
              </a:buClr>
            </a:pPr>
            <a:r>
              <a:rPr lang="en-US" sz="3100" dirty="0" smtClean="0">
                <a:solidFill>
                  <a:srgbClr val="FFFF00"/>
                </a:solidFill>
              </a:rPr>
              <a:t>First Nations, Inuit and M</a:t>
            </a:r>
            <a:r>
              <a:rPr lang="en-CA" sz="3100" dirty="0" smtClean="0">
                <a:solidFill>
                  <a:srgbClr val="FFFF00"/>
                </a:solidFill>
              </a:rPr>
              <a:t>étis</a:t>
            </a:r>
            <a:endParaRPr lang="en-US" sz="3100" dirty="0" smtClean="0">
              <a:solidFill>
                <a:srgbClr val="FFFF00"/>
              </a:solidFill>
            </a:endParaRPr>
          </a:p>
          <a:p>
            <a:pPr lvl="1">
              <a:buClr>
                <a:schemeClr val="accent2">
                  <a:lumMod val="50000"/>
                </a:schemeClr>
              </a:buClr>
              <a:buFont typeface="Arial" pitchFamily="34" charset="0"/>
              <a:buChar char="•"/>
            </a:pPr>
            <a:r>
              <a:rPr lang="en-US" sz="2400" dirty="0" smtClean="0"/>
              <a:t>All have unique heritages, languages, spiritual beliefs and cultural practices</a:t>
            </a:r>
          </a:p>
          <a:p>
            <a:pPr lvl="1">
              <a:buClr>
                <a:schemeClr val="accent2">
                  <a:lumMod val="50000"/>
                </a:schemeClr>
              </a:buClr>
              <a:buFont typeface="Arial" pitchFamily="34" charset="0"/>
              <a:buChar char="•"/>
            </a:pPr>
            <a:r>
              <a:rPr lang="en-US" sz="2400" dirty="0" smtClean="0"/>
              <a:t>Aboriginal people make up 4% of the total population</a:t>
            </a:r>
          </a:p>
          <a:p>
            <a:pPr lvl="1">
              <a:buClr>
                <a:schemeClr val="accent2">
                  <a:lumMod val="50000"/>
                </a:schemeClr>
              </a:buClr>
              <a:buFont typeface="Arial" pitchFamily="34" charset="0"/>
              <a:buChar char="•"/>
            </a:pPr>
            <a:r>
              <a:rPr lang="en-US" sz="2400" dirty="0" smtClean="0"/>
              <a:t>Aboriginal people surpass one million mark (2006 -1,172,790)</a:t>
            </a:r>
          </a:p>
          <a:p>
            <a:pPr lvl="1">
              <a:buClr>
                <a:schemeClr val="accent2">
                  <a:lumMod val="50000"/>
                </a:schemeClr>
              </a:buClr>
              <a:buFont typeface="Arial" pitchFamily="34" charset="0"/>
              <a:buChar char="•"/>
            </a:pPr>
            <a:r>
              <a:rPr lang="en-US" sz="2400" dirty="0" smtClean="0"/>
              <a:t>There are 203 First Nations bands in British Columbia (BC), 615 bands in Canada</a:t>
            </a:r>
          </a:p>
          <a:p>
            <a:pPr lvl="1">
              <a:buClr>
                <a:schemeClr val="accent2">
                  <a:lumMod val="50000"/>
                </a:schemeClr>
              </a:buClr>
              <a:buFont typeface="Arial" pitchFamily="34" charset="0"/>
              <a:buChar char="•"/>
            </a:pPr>
            <a:r>
              <a:rPr lang="en-US" sz="2400" dirty="0" smtClean="0"/>
              <a:t>M</a:t>
            </a:r>
            <a:r>
              <a:rPr lang="en-CA" sz="2400" dirty="0" smtClean="0"/>
              <a:t>étis Nation BC has 36 chartered communities in the province – almost 60,000 Métis people</a:t>
            </a:r>
          </a:p>
          <a:p>
            <a:pPr lvl="1">
              <a:buClr>
                <a:schemeClr val="accent2">
                  <a:lumMod val="50000"/>
                </a:schemeClr>
              </a:buClr>
              <a:buFont typeface="Arial" pitchFamily="34" charset="0"/>
              <a:buChar char="•"/>
            </a:pPr>
            <a:r>
              <a:rPr lang="en-CA" sz="2400" dirty="0" smtClean="0">
                <a:solidFill>
                  <a:schemeClr val="tx1"/>
                </a:solidFill>
              </a:rPr>
              <a:t>There are over 50,000 </a:t>
            </a:r>
            <a:r>
              <a:rPr lang="en-CA" sz="2400" dirty="0" smtClean="0">
                <a:solidFill>
                  <a:schemeClr val="tx1"/>
                </a:solidFill>
              </a:rPr>
              <a:t>Inuit  </a:t>
            </a:r>
            <a:r>
              <a:rPr lang="en-CA" sz="2400" dirty="0" smtClean="0">
                <a:solidFill>
                  <a:schemeClr val="tx1"/>
                </a:solidFill>
              </a:rPr>
              <a:t>in Canada</a:t>
            </a:r>
          </a:p>
          <a:p>
            <a:pPr lvl="1">
              <a:buClr>
                <a:schemeClr val="accent2">
                  <a:lumMod val="50000"/>
                </a:schemeClr>
              </a:buClr>
              <a:buFont typeface="Arial" pitchFamily="34" charset="0"/>
              <a:buChar char="•"/>
            </a:pPr>
            <a:r>
              <a:rPr lang="en-US" sz="2400" dirty="0" smtClean="0"/>
              <a:t>57% of Aboriginal people are under age 24.</a:t>
            </a:r>
          </a:p>
          <a:p>
            <a:pPr lvl="1">
              <a:buClr>
                <a:schemeClr val="accent2">
                  <a:lumMod val="50000"/>
                </a:schemeClr>
              </a:buClr>
              <a:buFont typeface="Arial" pitchFamily="34" charset="0"/>
              <a:buChar char="•"/>
            </a:pPr>
            <a:endParaRPr lang="en-US" sz="2400" dirty="0" smtClean="0"/>
          </a:p>
          <a:p>
            <a:pPr lvl="1">
              <a:buClr>
                <a:schemeClr val="accent2">
                  <a:lumMod val="50000"/>
                </a:schemeClr>
              </a:buClr>
              <a:buFont typeface="Arial" pitchFamily="34" charset="0"/>
              <a:buChar char="•"/>
            </a:pPr>
            <a:endParaRPr lang="en-US" dirty="0" smtClean="0"/>
          </a:p>
        </p:txBody>
      </p:sp>
      <p:pic>
        <p:nvPicPr>
          <p:cNvPr id="16388" name="Picture 4" descr="http://imgc.allpostersimages.com/images/P-473-488-90/40/4008/Z9ZWF00Z/posters/christian-kober-first-nation-totem-poles-in-stanley-park-vancouver-british-columbia-canada-north-america.jpg"/>
          <p:cNvPicPr>
            <a:picLocks noChangeAspect="1" noChangeArrowheads="1"/>
          </p:cNvPicPr>
          <p:nvPr/>
        </p:nvPicPr>
        <p:blipFill>
          <a:blip r:embed="rId3" cstate="print"/>
          <a:srcRect/>
          <a:stretch>
            <a:fillRect/>
          </a:stretch>
        </p:blipFill>
        <p:spPr bwMode="auto">
          <a:xfrm>
            <a:off x="5724128" y="2204864"/>
            <a:ext cx="3078341" cy="4104456"/>
          </a:xfrm>
          <a:prstGeom prst="rect">
            <a:avLst/>
          </a:prstGeom>
          <a:noFill/>
        </p:spPr>
      </p:pic>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51520" y="1916832"/>
            <a:ext cx="8640960" cy="2952328"/>
          </a:xfrm>
        </p:spPr>
        <p:txBody>
          <a:bodyPr>
            <a:noAutofit/>
          </a:bodyPr>
          <a:lstStyle/>
          <a:p>
            <a:pPr defTabSz="273050">
              <a:buClr>
                <a:schemeClr val="accent2">
                  <a:lumMod val="50000"/>
                </a:schemeClr>
              </a:buClr>
              <a:buFont typeface="Arial" pitchFamily="34" charset="0"/>
              <a:buChar char="•"/>
            </a:pPr>
            <a:r>
              <a:rPr lang="en-CA" sz="2800" b="1" dirty="0" smtClean="0"/>
              <a:t>  </a:t>
            </a:r>
            <a:r>
              <a:rPr lang="en-CA" sz="2800" dirty="0" smtClean="0"/>
              <a:t>In BC </a:t>
            </a:r>
            <a:r>
              <a:rPr lang="en-US" sz="2800" dirty="0" smtClean="0"/>
              <a:t>7% of Aboriginal people have a university degree compared to 24% of non-Aboriginal people</a:t>
            </a:r>
          </a:p>
          <a:p>
            <a:pPr defTabSz="273050">
              <a:buClr>
                <a:schemeClr val="accent2">
                  <a:lumMod val="50000"/>
                </a:schemeClr>
              </a:buClr>
              <a:buFont typeface="Arial" pitchFamily="34" charset="0"/>
              <a:buChar char="•"/>
            </a:pPr>
            <a:r>
              <a:rPr lang="en-US" sz="2800" dirty="0" smtClean="0"/>
              <a:t>PSE is key for self government, social, and economic equality for Indigenous people</a:t>
            </a:r>
            <a:endParaRPr lang="en-CA" sz="2800" dirty="0" smtClean="0"/>
          </a:p>
          <a:p>
            <a:pPr defTabSz="273050">
              <a:buClr>
                <a:schemeClr val="accent2">
                  <a:lumMod val="50000"/>
                </a:schemeClr>
              </a:buClr>
              <a:buFont typeface="Arial" pitchFamily="34" charset="0"/>
              <a:buChar char="•"/>
            </a:pPr>
            <a:r>
              <a:rPr lang="en-CA" sz="2800" dirty="0" smtClean="0"/>
              <a:t>Indigenous Community Based Education (ICBE) is part of a comprehensive continuum of PSE</a:t>
            </a:r>
          </a:p>
        </p:txBody>
      </p:sp>
      <p:sp>
        <p:nvSpPr>
          <p:cNvPr id="4" name="TextBox 3"/>
          <p:cNvSpPr txBox="1"/>
          <p:nvPr/>
        </p:nvSpPr>
        <p:spPr>
          <a:xfrm>
            <a:off x="395536" y="1124744"/>
            <a:ext cx="8424936" cy="584775"/>
          </a:xfrm>
          <a:prstGeom prst="rect">
            <a:avLst/>
          </a:prstGeom>
          <a:noFill/>
        </p:spPr>
        <p:txBody>
          <a:bodyPr wrap="square" rtlCol="0">
            <a:spAutoFit/>
          </a:bodyPr>
          <a:lstStyle/>
          <a:p>
            <a:pPr algn="ctr"/>
            <a:r>
              <a:rPr lang="en-CA" sz="3200" dirty="0" smtClean="0">
                <a:solidFill>
                  <a:schemeClr val="accent3"/>
                </a:solidFill>
                <a:effectLst>
                  <a:outerShdw blurRad="38100" dist="38100" dir="2700000" algn="tl">
                    <a:srgbClr val="000000">
                      <a:alpha val="43137"/>
                    </a:srgbClr>
                  </a:outerShdw>
                </a:effectLst>
                <a:latin typeface="+mj-lt"/>
              </a:rPr>
              <a:t>ABORIGINAL POST-SECONDARY EDUCATION (PSE)</a:t>
            </a:r>
            <a:endParaRPr lang="en-CA" sz="3200" dirty="0">
              <a:solidFill>
                <a:schemeClr val="accent3"/>
              </a:solidFill>
              <a:effectLst>
                <a:outerShdw blurRad="38100" dist="38100" dir="2700000" algn="tl">
                  <a:srgbClr val="000000">
                    <a:alpha val="43137"/>
                  </a:srgbClr>
                </a:outerShdw>
              </a:effectLst>
              <a:latin typeface="+mj-lt"/>
            </a:endParaRPr>
          </a:p>
        </p:txBody>
      </p:sp>
      <p:pic>
        <p:nvPicPr>
          <p:cNvPr id="14339" name="Picture 3" descr="http://web5.uottawa.ca/mcs-smc/feature-stories/assets/img/11-uottawa-first-nations-students-gradua-large.jpg"/>
          <p:cNvPicPr>
            <a:picLocks noChangeAspect="1" noChangeArrowheads="1"/>
          </p:cNvPicPr>
          <p:nvPr/>
        </p:nvPicPr>
        <p:blipFill>
          <a:blip r:embed="rId3" cstate="print"/>
          <a:srcRect/>
          <a:stretch>
            <a:fillRect/>
          </a:stretch>
        </p:blipFill>
        <p:spPr bwMode="auto">
          <a:xfrm>
            <a:off x="1907704" y="4869160"/>
            <a:ext cx="5112568" cy="1835843"/>
          </a:xfrm>
          <a:prstGeom prst="rect">
            <a:avLst/>
          </a:prstGeom>
          <a:noFill/>
        </p:spPr>
      </p:pic>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268760"/>
            <a:ext cx="7772400" cy="762360"/>
          </a:xfrm>
        </p:spPr>
        <p:txBody>
          <a:bodyPr/>
          <a:lstStyle/>
          <a:p>
            <a:pPr algn="ctr"/>
            <a:r>
              <a:rPr lang="en-CA" sz="3600" dirty="0" smtClean="0">
                <a:solidFill>
                  <a:schemeClr val="accent3"/>
                </a:solidFill>
                <a:effectLst>
                  <a:outerShdw blurRad="38100" dist="38100" dir="2700000" algn="tl">
                    <a:srgbClr val="000000">
                      <a:alpha val="43137"/>
                    </a:srgbClr>
                  </a:outerShdw>
                </a:effectLst>
              </a:rPr>
              <a:t>Indigenous Community Based Education (ICBE) </a:t>
            </a:r>
            <a:endParaRPr lang="en-CA" sz="3600" dirty="0">
              <a:solidFill>
                <a:schemeClr val="accent3"/>
              </a:solidFill>
            </a:endParaRPr>
          </a:p>
        </p:txBody>
      </p:sp>
      <p:sp>
        <p:nvSpPr>
          <p:cNvPr id="3" name="Text Placeholder 2"/>
          <p:cNvSpPr>
            <a:spLocks noGrp="1"/>
          </p:cNvSpPr>
          <p:nvPr>
            <p:ph type="body" idx="1"/>
          </p:nvPr>
        </p:nvSpPr>
        <p:spPr>
          <a:xfrm>
            <a:off x="467544" y="2276872"/>
            <a:ext cx="8424936" cy="1872208"/>
          </a:xfrm>
        </p:spPr>
        <p:txBody>
          <a:bodyPr>
            <a:noAutofit/>
          </a:bodyPr>
          <a:lstStyle/>
          <a:p>
            <a:r>
              <a:rPr lang="en-US" sz="2400" b="1" dirty="0" smtClean="0"/>
              <a:t>ICBE is a hybrid that has evolved out of </a:t>
            </a:r>
            <a:r>
              <a:rPr lang="en-US" sz="2400" b="1" dirty="0" smtClean="0">
                <a:solidFill>
                  <a:srgbClr val="FFFF00"/>
                </a:solidFill>
              </a:rPr>
              <a:t>partnership-based</a:t>
            </a:r>
            <a:r>
              <a:rPr lang="en-US" sz="2400" b="1" dirty="0" smtClean="0"/>
              <a:t> education with Aboriginal groups and post-secondary institutions. This partnership acknowledges that both parties offer important qualities for success of Aboriginal students.  The philosophy:</a:t>
            </a:r>
          </a:p>
          <a:p>
            <a:pPr>
              <a:buFont typeface="Arial" pitchFamily="34" charset="0"/>
              <a:buChar char="•"/>
            </a:pPr>
            <a:r>
              <a:rPr lang="en-US" sz="2400" b="1" dirty="0" smtClean="0">
                <a:solidFill>
                  <a:srgbClr val="FFFF00"/>
                </a:solidFill>
              </a:rPr>
              <a:t>bi-cultural</a:t>
            </a:r>
          </a:p>
          <a:p>
            <a:pPr>
              <a:buFont typeface="Arial" pitchFamily="34" charset="0"/>
              <a:buChar char="•"/>
            </a:pPr>
            <a:r>
              <a:rPr lang="en-US" sz="2400" b="1" dirty="0" smtClean="0">
                <a:solidFill>
                  <a:srgbClr val="FFFF00"/>
                </a:solidFill>
              </a:rPr>
              <a:t>community-driven</a:t>
            </a:r>
            <a:r>
              <a:rPr lang="en-US" sz="2400" b="1" dirty="0" smtClean="0"/>
              <a:t> </a:t>
            </a:r>
          </a:p>
          <a:p>
            <a:pPr>
              <a:buFont typeface="Arial" pitchFamily="34" charset="0"/>
              <a:buChar char="•"/>
            </a:pPr>
            <a:r>
              <a:rPr lang="en-US" sz="2400" b="1" dirty="0" smtClean="0">
                <a:solidFill>
                  <a:srgbClr val="FFFF00"/>
                </a:solidFill>
              </a:rPr>
              <a:t>empowerment-oriented</a:t>
            </a:r>
            <a:r>
              <a:rPr lang="en-US" sz="2400" b="1" dirty="0" smtClean="0"/>
              <a:t> </a:t>
            </a:r>
          </a:p>
        </p:txBody>
      </p:sp>
      <p:pic>
        <p:nvPicPr>
          <p:cNvPr id="13316" name="Picture 4" descr="http://www.fanshawec.ca/fnc1/photos/images/a010.jpg"/>
          <p:cNvPicPr>
            <a:picLocks noChangeAspect="1" noChangeArrowheads="1"/>
          </p:cNvPicPr>
          <p:nvPr/>
        </p:nvPicPr>
        <p:blipFill>
          <a:blip r:embed="rId3" cstate="print"/>
          <a:srcRect/>
          <a:stretch>
            <a:fillRect/>
          </a:stretch>
        </p:blipFill>
        <p:spPr bwMode="auto">
          <a:xfrm>
            <a:off x="5652120" y="4365104"/>
            <a:ext cx="3226966" cy="2304256"/>
          </a:xfrm>
          <a:prstGeom prst="rect">
            <a:avLst/>
          </a:prstGeom>
          <a:noFill/>
        </p:spPr>
      </p:pic>
      <p:sp>
        <p:nvSpPr>
          <p:cNvPr id="6" name="Rectangle 5"/>
          <p:cNvSpPr/>
          <p:nvPr/>
        </p:nvSpPr>
        <p:spPr>
          <a:xfrm>
            <a:off x="539552" y="5733256"/>
            <a:ext cx="4303836" cy="830997"/>
          </a:xfrm>
          <a:prstGeom prst="rect">
            <a:avLst/>
          </a:prstGeom>
        </p:spPr>
        <p:txBody>
          <a:bodyPr wrap="square">
            <a:spAutoFit/>
          </a:bodyPr>
          <a:lstStyle/>
          <a:p>
            <a:pPr lvl="0">
              <a:spcBef>
                <a:spcPct val="20000"/>
              </a:spcBef>
              <a:buClr>
                <a:srgbClr val="9BBB59"/>
              </a:buClr>
              <a:buSzPct val="95000"/>
              <a:buFont typeface="Arial" pitchFamily="34" charset="0"/>
              <a:buChar char="•"/>
            </a:pPr>
            <a:r>
              <a:rPr lang="en-CA" sz="1600" dirty="0" smtClean="0">
                <a:solidFill>
                  <a:prstClr val="white"/>
                </a:solidFill>
              </a:rPr>
              <a:t>Ball &amp; Pence, 2006; </a:t>
            </a:r>
            <a:r>
              <a:rPr lang="en-CA" sz="1600" dirty="0" smtClean="0">
                <a:solidFill>
                  <a:prstClr val="white"/>
                </a:solidFill>
              </a:rPr>
              <a:t>Czaykowska</a:t>
            </a:r>
            <a:r>
              <a:rPr lang="en-CA" sz="1600" dirty="0" smtClean="0">
                <a:solidFill>
                  <a:prstClr val="white"/>
                </a:solidFill>
              </a:rPr>
              <a:t>-Higgins, 2009; </a:t>
            </a:r>
            <a:r>
              <a:rPr lang="en-CA" sz="1600" dirty="0" smtClean="0">
                <a:solidFill>
                  <a:prstClr val="white"/>
                </a:solidFill>
              </a:rPr>
              <a:t>Foulke</a:t>
            </a:r>
            <a:r>
              <a:rPr lang="en-CA" sz="1600" dirty="0" smtClean="0">
                <a:solidFill>
                  <a:prstClr val="white"/>
                </a:solidFill>
              </a:rPr>
              <a:t>, Potter, &amp; Allen, 2000; Lund, 2006; Richardson &amp; Blanchet-Cohen, 2000</a:t>
            </a:r>
            <a:endParaRPr lang="en-US" sz="1600" b="1" dirty="0" smtClean="0">
              <a:solidFill>
                <a:prstClr val="white"/>
              </a:solidFill>
            </a:endParaRP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39552" y="1628800"/>
            <a:ext cx="8208912" cy="1224136"/>
          </a:xfrm>
        </p:spPr>
        <p:txBody>
          <a:bodyPr>
            <a:normAutofit fontScale="25000" lnSpcReduction="20000"/>
          </a:bodyPr>
          <a:lstStyle/>
          <a:p>
            <a:pPr>
              <a:buClr>
                <a:schemeClr val="accent2">
                  <a:lumMod val="50000"/>
                </a:schemeClr>
              </a:buClr>
              <a:buFont typeface="Arial" pitchFamily="34" charset="0"/>
              <a:buChar char="•"/>
            </a:pPr>
            <a:r>
              <a:rPr lang="en-CA" sz="12800" b="1" dirty="0" smtClean="0"/>
              <a:t>What are the </a:t>
            </a:r>
            <a:r>
              <a:rPr lang="en-CA" sz="12800" b="1" dirty="0" smtClean="0"/>
              <a:t>qualities of ICBE including success </a:t>
            </a:r>
            <a:r>
              <a:rPr lang="en-CA" sz="12800" b="1" dirty="0" smtClean="0"/>
              <a:t>factors, challenges, and outcomes in post-secondary ICBE?</a:t>
            </a:r>
          </a:p>
          <a:p>
            <a:pPr>
              <a:buClr>
                <a:schemeClr val="accent2">
                  <a:lumMod val="50000"/>
                </a:schemeClr>
              </a:buClr>
              <a:buFont typeface="Arial" pitchFamily="34" charset="0"/>
              <a:buChar char="•"/>
            </a:pPr>
            <a:endParaRPr lang="en-US" sz="3200" b="1" dirty="0" smtClean="0"/>
          </a:p>
          <a:p>
            <a:pPr>
              <a:buClr>
                <a:schemeClr val="accent2">
                  <a:lumMod val="50000"/>
                </a:schemeClr>
              </a:buClr>
            </a:pPr>
            <a:endParaRPr lang="en-CA" sz="3200" b="1" dirty="0" smtClean="0"/>
          </a:p>
          <a:p>
            <a:pPr>
              <a:buClr>
                <a:schemeClr val="accent2">
                  <a:lumMod val="50000"/>
                </a:schemeClr>
              </a:buClr>
            </a:pPr>
            <a:endParaRPr lang="en-CA" dirty="0"/>
          </a:p>
        </p:txBody>
      </p:sp>
      <p:sp>
        <p:nvSpPr>
          <p:cNvPr id="4" name="Title 3"/>
          <p:cNvSpPr txBox="1">
            <a:spLocks noGrp="1"/>
          </p:cNvSpPr>
          <p:nvPr>
            <p:ph type="title"/>
          </p:nvPr>
        </p:nvSpPr>
        <p:spPr>
          <a:xfrm>
            <a:off x="539552" y="836712"/>
            <a:ext cx="7772400" cy="553998"/>
          </a:xfrm>
          <a:prstGeom prst="rect">
            <a:avLst/>
          </a:prstGeom>
          <a:noFill/>
        </p:spPr>
        <p:txBody>
          <a:bodyPr wrap="square" rtlCol="0">
            <a:spAutoFit/>
          </a:bodyPr>
          <a:lstStyle/>
          <a:p>
            <a:pPr algn="ctr"/>
            <a:r>
              <a:rPr lang="en-CA" sz="3600" dirty="0" smtClean="0">
                <a:solidFill>
                  <a:schemeClr val="accent3"/>
                </a:solidFill>
                <a:effectLst>
                  <a:outerShdw blurRad="38100" dist="38100" dir="2700000" algn="tl">
                    <a:srgbClr val="000000">
                      <a:alpha val="43137"/>
                    </a:srgbClr>
                  </a:outerShdw>
                </a:effectLst>
              </a:rPr>
              <a:t>Our Research</a:t>
            </a:r>
            <a:endParaRPr lang="en-CA" sz="3600" dirty="0">
              <a:solidFill>
                <a:schemeClr val="accent3"/>
              </a:solidFill>
              <a:effectLst>
                <a:outerShdw blurRad="38100" dist="38100" dir="2700000" algn="tl">
                  <a:srgbClr val="000000">
                    <a:alpha val="43137"/>
                  </a:srgbClr>
                </a:outerShdw>
              </a:effectLst>
            </a:endParaRPr>
          </a:p>
        </p:txBody>
      </p:sp>
      <p:pic>
        <p:nvPicPr>
          <p:cNvPr id="1026" name="Picture 2" descr="http://t0.gstatic.com/images?q=tbn:ANd9GcTRYo2pW3bNz7U63Pye9x58XGNBP_AzJm9dgQxUH4blmHaKRaA8FA&amp;t=1"/>
          <p:cNvPicPr>
            <a:picLocks noChangeAspect="1" noChangeArrowheads="1"/>
          </p:cNvPicPr>
          <p:nvPr/>
        </p:nvPicPr>
        <p:blipFill>
          <a:blip r:embed="rId3" cstate="print"/>
          <a:srcRect/>
          <a:stretch>
            <a:fillRect/>
          </a:stretch>
        </p:blipFill>
        <p:spPr bwMode="auto">
          <a:xfrm>
            <a:off x="971600" y="3429000"/>
            <a:ext cx="2592288" cy="2371669"/>
          </a:xfrm>
          <a:prstGeom prst="rect">
            <a:avLst/>
          </a:prstGeom>
          <a:noFill/>
        </p:spPr>
      </p:pic>
      <p:sp>
        <p:nvSpPr>
          <p:cNvPr id="6" name="Rectangle 5"/>
          <p:cNvSpPr/>
          <p:nvPr/>
        </p:nvSpPr>
        <p:spPr>
          <a:xfrm>
            <a:off x="4139952" y="2924944"/>
            <a:ext cx="4752528" cy="2862322"/>
          </a:xfrm>
          <a:prstGeom prst="rect">
            <a:avLst/>
          </a:prstGeom>
        </p:spPr>
        <p:txBody>
          <a:bodyPr wrap="square">
            <a:spAutoFit/>
          </a:bodyPr>
          <a:lstStyle/>
          <a:p>
            <a:pPr lvl="1">
              <a:buClr>
                <a:schemeClr val="accent2">
                  <a:lumMod val="50000"/>
                </a:schemeClr>
              </a:buClr>
              <a:buFont typeface="Arial" pitchFamily="34" charset="0"/>
              <a:buChar char="•"/>
            </a:pPr>
            <a:r>
              <a:rPr lang="en-CA" sz="2000" dirty="0" smtClean="0"/>
              <a:t>The majority of relevant extant literature focuses on non-Indigenous CBE programs, or when Indigenous CBE is researched, it examines high school education (but see Ball &amp; Pence, 2006; </a:t>
            </a:r>
            <a:r>
              <a:rPr lang="en-CA" sz="2000" dirty="0" smtClean="0"/>
              <a:t>Orom</a:t>
            </a:r>
            <a:r>
              <a:rPr lang="en-CA" sz="2000" dirty="0" smtClean="0"/>
              <a:t>, 2010).</a:t>
            </a:r>
            <a:r>
              <a:rPr lang="en-US" sz="2000" dirty="0" smtClean="0"/>
              <a:t> </a:t>
            </a:r>
          </a:p>
          <a:p>
            <a:pPr marL="446088" lvl="3" indent="101600">
              <a:buClr>
                <a:schemeClr val="accent2">
                  <a:lumMod val="50000"/>
                </a:schemeClr>
              </a:buClr>
              <a:buSzPct val="95000"/>
              <a:buFont typeface="Arial" pitchFamily="34" charset="0"/>
              <a:buChar char="•"/>
            </a:pPr>
            <a:r>
              <a:rPr lang="en-CA" sz="2000" dirty="0" smtClean="0"/>
              <a:t>Our study was funded by the Office of Indigenous Affairs at the University of Victoria, BC, Canada</a:t>
            </a: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23528" y="1844824"/>
            <a:ext cx="3816424" cy="4176464"/>
          </a:xfrm>
        </p:spPr>
        <p:txBody>
          <a:bodyPr>
            <a:normAutofit lnSpcReduction="10000"/>
          </a:bodyPr>
          <a:lstStyle/>
          <a:p>
            <a:pPr>
              <a:buClr>
                <a:schemeClr val="accent2">
                  <a:lumMod val="50000"/>
                </a:schemeClr>
              </a:buClr>
              <a:buFont typeface="Arial" pitchFamily="34" charset="0"/>
              <a:buChar char="•"/>
            </a:pPr>
            <a:r>
              <a:rPr lang="en-CA" sz="2400" b="1" dirty="0" smtClean="0"/>
              <a:t>Quantitative and qualitative approaches: We used both </a:t>
            </a:r>
            <a:r>
              <a:rPr lang="en-CA" sz="2400" b="1" dirty="0" smtClean="0">
                <a:solidFill>
                  <a:srgbClr val="FFFF00"/>
                </a:solidFill>
              </a:rPr>
              <a:t>surveys </a:t>
            </a:r>
            <a:r>
              <a:rPr lang="en-CA" sz="2400" b="1" dirty="0" smtClean="0"/>
              <a:t>and </a:t>
            </a:r>
            <a:r>
              <a:rPr lang="en-CA" sz="2400" b="1" dirty="0" smtClean="0">
                <a:solidFill>
                  <a:srgbClr val="FFFF00"/>
                </a:solidFill>
              </a:rPr>
              <a:t>semi-structured interviews</a:t>
            </a:r>
            <a:r>
              <a:rPr lang="en-CA" sz="2400" b="1" dirty="0" smtClean="0"/>
              <a:t> of key community and university partners.</a:t>
            </a:r>
          </a:p>
          <a:p>
            <a:pPr>
              <a:buClr>
                <a:schemeClr val="accent2">
                  <a:lumMod val="50000"/>
                </a:schemeClr>
              </a:buClr>
              <a:buFont typeface="Arial" pitchFamily="34" charset="0"/>
              <a:buChar char="•"/>
            </a:pPr>
            <a:r>
              <a:rPr lang="en-US" sz="2400" b="1" dirty="0" smtClean="0"/>
              <a:t>Of 31 people who were contacted, </a:t>
            </a:r>
            <a:r>
              <a:rPr lang="en-US" sz="2400" b="1" dirty="0" smtClean="0">
                <a:solidFill>
                  <a:srgbClr val="FFFF00"/>
                </a:solidFill>
              </a:rPr>
              <a:t>15 </a:t>
            </a:r>
            <a:r>
              <a:rPr lang="en-US" sz="2400" b="1" dirty="0" smtClean="0"/>
              <a:t>agreed to participate and were interviewed.</a:t>
            </a:r>
          </a:p>
          <a:p>
            <a:pPr>
              <a:buClr>
                <a:schemeClr val="accent2">
                  <a:lumMod val="50000"/>
                </a:schemeClr>
              </a:buClr>
              <a:buFont typeface="Arial" pitchFamily="34" charset="0"/>
              <a:buChar char="•"/>
            </a:pPr>
            <a:endParaRPr lang="en-US" sz="2400" b="1" dirty="0" smtClean="0"/>
          </a:p>
          <a:p>
            <a:pPr lvl="1">
              <a:buClr>
                <a:schemeClr val="accent2">
                  <a:lumMod val="50000"/>
                </a:schemeClr>
              </a:buClr>
              <a:buFont typeface="Arial" pitchFamily="34" charset="0"/>
              <a:buChar char="•"/>
            </a:pPr>
            <a:endParaRPr lang="en-CA" sz="2800" b="1" dirty="0" smtClean="0"/>
          </a:p>
          <a:p>
            <a:pPr>
              <a:buClr>
                <a:schemeClr val="accent2">
                  <a:lumMod val="50000"/>
                </a:schemeClr>
              </a:buClr>
            </a:pPr>
            <a:endParaRPr lang="en-CA" dirty="0"/>
          </a:p>
        </p:txBody>
      </p:sp>
      <p:sp>
        <p:nvSpPr>
          <p:cNvPr id="4" name="Title 3"/>
          <p:cNvSpPr txBox="1">
            <a:spLocks noGrp="1"/>
          </p:cNvSpPr>
          <p:nvPr>
            <p:ph type="title"/>
          </p:nvPr>
        </p:nvSpPr>
        <p:spPr>
          <a:xfrm>
            <a:off x="539552" y="836712"/>
            <a:ext cx="7772400" cy="553998"/>
          </a:xfrm>
          <a:prstGeom prst="rect">
            <a:avLst/>
          </a:prstGeom>
          <a:noFill/>
        </p:spPr>
        <p:txBody>
          <a:bodyPr wrap="square" rtlCol="0">
            <a:spAutoFit/>
          </a:bodyPr>
          <a:lstStyle/>
          <a:p>
            <a:pPr algn="ctr"/>
            <a:r>
              <a:rPr lang="en-CA" sz="3600" dirty="0" smtClean="0">
                <a:solidFill>
                  <a:schemeClr val="accent3"/>
                </a:solidFill>
                <a:effectLst>
                  <a:outerShdw blurRad="38100" dist="38100" dir="2700000" algn="tl">
                    <a:srgbClr val="000000">
                      <a:alpha val="43137"/>
                    </a:srgbClr>
                  </a:outerShdw>
                </a:effectLst>
              </a:rPr>
              <a:t>Method</a:t>
            </a:r>
            <a:endParaRPr lang="en-CA" sz="3600" dirty="0">
              <a:solidFill>
                <a:schemeClr val="accent3"/>
              </a:solidFill>
              <a:effectLst>
                <a:outerShdw blurRad="38100" dist="38100" dir="2700000" algn="tl">
                  <a:srgbClr val="000000">
                    <a:alpha val="43137"/>
                  </a:srgbClr>
                </a:outerShdw>
              </a:effectLst>
            </a:endParaRPr>
          </a:p>
        </p:txBody>
      </p:sp>
      <p:sp>
        <p:nvSpPr>
          <p:cNvPr id="5" name="TextBox 4"/>
          <p:cNvSpPr txBox="1"/>
          <p:nvPr/>
        </p:nvSpPr>
        <p:spPr>
          <a:xfrm>
            <a:off x="4535488" y="2060848"/>
            <a:ext cx="4212976" cy="3785652"/>
          </a:xfrm>
          <a:prstGeom prst="rect">
            <a:avLst/>
          </a:prstGeom>
          <a:noFill/>
        </p:spPr>
        <p:txBody>
          <a:bodyPr wrap="square" rtlCol="0">
            <a:spAutoFit/>
          </a:bodyPr>
          <a:lstStyle/>
          <a:p>
            <a:pPr lvl="0" fontAlgn="base">
              <a:spcBef>
                <a:spcPct val="0"/>
              </a:spcBef>
              <a:spcAft>
                <a:spcPct val="0"/>
              </a:spcAft>
            </a:pPr>
            <a:r>
              <a:rPr lang="en-CA" sz="2000" dirty="0" smtClean="0">
                <a:ea typeface="Calibri" pitchFamily="34" charset="0"/>
                <a:cs typeface="Calibri" pitchFamily="34" charset="0"/>
              </a:rPr>
              <a:t>PSE Instructors = 6</a:t>
            </a:r>
            <a:br>
              <a:rPr lang="en-CA" sz="2000" dirty="0" smtClean="0">
                <a:ea typeface="Calibri" pitchFamily="34" charset="0"/>
                <a:cs typeface="Calibri" pitchFamily="34" charset="0"/>
              </a:rPr>
            </a:br>
            <a:r>
              <a:rPr lang="en-CA" sz="2000" dirty="0" smtClean="0">
                <a:ea typeface="Calibri" pitchFamily="34" charset="0"/>
                <a:cs typeface="Calibri" pitchFamily="34" charset="0"/>
              </a:rPr>
              <a:t>Community Coordinators = 2</a:t>
            </a:r>
            <a:br>
              <a:rPr lang="en-CA" sz="2000" dirty="0" smtClean="0">
                <a:ea typeface="Calibri" pitchFamily="34" charset="0"/>
                <a:cs typeface="Calibri" pitchFamily="34" charset="0"/>
              </a:rPr>
            </a:br>
            <a:r>
              <a:rPr lang="en-CA" sz="2000" dirty="0" smtClean="0">
                <a:ea typeface="Calibri" pitchFamily="34" charset="0"/>
                <a:cs typeface="Calibri" pitchFamily="34" charset="0"/>
              </a:rPr>
              <a:t>Community Academic Tutor = 1</a:t>
            </a:r>
            <a:br>
              <a:rPr lang="en-CA" sz="2000" dirty="0" smtClean="0">
                <a:ea typeface="Calibri" pitchFamily="34" charset="0"/>
                <a:cs typeface="Calibri" pitchFamily="34" charset="0"/>
              </a:rPr>
            </a:br>
            <a:r>
              <a:rPr lang="en-CA" sz="2000" dirty="0" smtClean="0">
                <a:ea typeface="Calibri" pitchFamily="34" charset="0"/>
                <a:cs typeface="Calibri" pitchFamily="34" charset="0"/>
              </a:rPr>
              <a:t>PSE Mentorship Coordinator = 1</a:t>
            </a:r>
            <a:br>
              <a:rPr lang="en-CA" sz="2000" dirty="0" smtClean="0">
                <a:ea typeface="Calibri" pitchFamily="34" charset="0"/>
                <a:cs typeface="Calibri" pitchFamily="34" charset="0"/>
              </a:rPr>
            </a:br>
            <a:r>
              <a:rPr lang="en-CA" sz="2000" dirty="0" smtClean="0">
                <a:ea typeface="Calibri" pitchFamily="34" charset="0"/>
                <a:cs typeface="Calibri" pitchFamily="34" charset="0"/>
              </a:rPr>
              <a:t>PSE Directors = 4</a:t>
            </a:r>
            <a:br>
              <a:rPr lang="en-CA" sz="2000" dirty="0" smtClean="0">
                <a:ea typeface="Calibri" pitchFamily="34" charset="0"/>
                <a:cs typeface="Calibri" pitchFamily="34" charset="0"/>
              </a:rPr>
            </a:br>
            <a:r>
              <a:rPr lang="en-CA" sz="2000" dirty="0" smtClean="0">
                <a:ea typeface="Calibri" pitchFamily="34" charset="0"/>
                <a:cs typeface="Calibri" pitchFamily="34" charset="0"/>
              </a:rPr>
              <a:t>PSE Administrators = 3</a:t>
            </a:r>
            <a:br>
              <a:rPr lang="en-CA" sz="2000" dirty="0" smtClean="0">
                <a:ea typeface="Calibri" pitchFamily="34" charset="0"/>
                <a:cs typeface="Calibri" pitchFamily="34" charset="0"/>
              </a:rPr>
            </a:br>
            <a:r>
              <a:rPr lang="en-CA" sz="2000" dirty="0" smtClean="0">
                <a:ea typeface="Calibri" pitchFamily="34" charset="0"/>
                <a:cs typeface="Calibri" pitchFamily="34" charset="0"/>
              </a:rPr>
              <a:t>Community Band Administrator = 1</a:t>
            </a:r>
            <a:br>
              <a:rPr lang="en-CA" sz="2000" dirty="0" smtClean="0">
                <a:ea typeface="Calibri" pitchFamily="34" charset="0"/>
                <a:cs typeface="Calibri" pitchFamily="34" charset="0"/>
              </a:rPr>
            </a:br>
            <a:r>
              <a:rPr lang="en-CA" sz="2000" dirty="0" smtClean="0">
                <a:ea typeface="Calibri" pitchFamily="34" charset="0"/>
                <a:cs typeface="Calibri" pitchFamily="34" charset="0"/>
              </a:rPr>
              <a:t>PSE Academic Advisors = 3</a:t>
            </a:r>
            <a:br>
              <a:rPr lang="en-CA" sz="2000" dirty="0" smtClean="0">
                <a:ea typeface="Calibri" pitchFamily="34" charset="0"/>
                <a:cs typeface="Calibri" pitchFamily="34" charset="0"/>
              </a:rPr>
            </a:br>
            <a:r>
              <a:rPr lang="en-CA" sz="2000" dirty="0" smtClean="0">
                <a:ea typeface="Calibri" pitchFamily="34" charset="0"/>
                <a:cs typeface="Calibri" pitchFamily="34" charset="0"/>
              </a:rPr>
              <a:t>PSE Program Coordinator = 1</a:t>
            </a:r>
          </a:p>
          <a:p>
            <a:pPr lvl="0" fontAlgn="base">
              <a:spcBef>
                <a:spcPct val="0"/>
              </a:spcBef>
              <a:spcAft>
                <a:spcPct val="0"/>
              </a:spcAft>
            </a:pPr>
            <a:endParaRPr lang="en-CA" sz="2000" dirty="0" smtClean="0">
              <a:cs typeface="Calibri" pitchFamily="34" charset="0"/>
            </a:endParaRPr>
          </a:p>
          <a:p>
            <a:pPr lvl="0" fontAlgn="base">
              <a:spcBef>
                <a:spcPct val="0"/>
              </a:spcBef>
              <a:spcAft>
                <a:spcPct val="0"/>
              </a:spcAft>
            </a:pPr>
            <a:r>
              <a:rPr lang="en-CA" sz="2000" dirty="0" smtClean="0">
                <a:cs typeface="Calibri" pitchFamily="34" charset="0"/>
              </a:rPr>
              <a:t>**Note: 6 participants had more than 1 role.</a:t>
            </a:r>
            <a:endParaRPr lang="en-CA" sz="2000" dirty="0" smtClean="0">
              <a:cs typeface="Arial" pitchFamily="34" charset="0"/>
            </a:endParaRPr>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39552" y="1484784"/>
            <a:ext cx="8280920" cy="4392488"/>
          </a:xfrm>
        </p:spPr>
        <p:txBody>
          <a:bodyPr>
            <a:noAutofit/>
          </a:bodyPr>
          <a:lstStyle/>
          <a:p>
            <a:r>
              <a:rPr lang="en-CA" sz="2000" dirty="0" smtClean="0"/>
              <a:t>The survey assessed three major categories:  </a:t>
            </a:r>
            <a:r>
              <a:rPr lang="en-CA" sz="2000" i="1" dirty="0" smtClean="0"/>
              <a:t>Preparation</a:t>
            </a:r>
            <a:r>
              <a:rPr lang="en-CA" sz="2000" dirty="0" smtClean="0"/>
              <a:t>, </a:t>
            </a:r>
            <a:r>
              <a:rPr lang="en-CA" sz="2000" i="1" dirty="0" smtClean="0"/>
              <a:t>Support</a:t>
            </a:r>
            <a:r>
              <a:rPr lang="en-CA" sz="2000" dirty="0" smtClean="0"/>
              <a:t>, and </a:t>
            </a:r>
            <a:r>
              <a:rPr lang="en-CA" sz="2000" i="1" dirty="0" smtClean="0"/>
              <a:t>Outcomes</a:t>
            </a:r>
            <a:r>
              <a:rPr lang="en-CA" sz="2000" dirty="0" smtClean="0"/>
              <a:t>. The scale ranged from 1 (</a:t>
            </a:r>
            <a:r>
              <a:rPr lang="en-CA" sz="2000" i="1" dirty="0" smtClean="0"/>
              <a:t>Strongly Disagree</a:t>
            </a:r>
            <a:r>
              <a:rPr lang="en-CA" sz="2000" dirty="0" smtClean="0"/>
              <a:t>) to 5 (</a:t>
            </a:r>
            <a:r>
              <a:rPr lang="en-CA" sz="2000" i="1" dirty="0" smtClean="0"/>
              <a:t>Strongly Agree</a:t>
            </a:r>
            <a:r>
              <a:rPr lang="en-CA" sz="2000" dirty="0" smtClean="0"/>
              <a:t>). Higher numbers indicate more agreement with the item. </a:t>
            </a:r>
            <a:endParaRPr lang="en-US" sz="2000" dirty="0" smtClean="0"/>
          </a:p>
          <a:p>
            <a:pPr>
              <a:buFont typeface="Arial" pitchFamily="34" charset="0"/>
              <a:buChar char="•"/>
            </a:pPr>
            <a:r>
              <a:rPr lang="en-CA" sz="2400" dirty="0" smtClean="0"/>
              <a:t>Lowest Scores were for </a:t>
            </a:r>
            <a:r>
              <a:rPr lang="en-CA" sz="2800" b="1" dirty="0" smtClean="0">
                <a:solidFill>
                  <a:srgbClr val="FFFF00"/>
                </a:solidFill>
              </a:rPr>
              <a:t>Preparation</a:t>
            </a:r>
          </a:p>
          <a:p>
            <a:pPr lvl="1">
              <a:buFont typeface="Arial" pitchFamily="34" charset="0"/>
              <a:buChar char="•"/>
            </a:pPr>
            <a:r>
              <a:rPr lang="en-CA" sz="2800" dirty="0" smtClean="0">
                <a:solidFill>
                  <a:srgbClr val="FFFF00"/>
                </a:solidFill>
              </a:rPr>
              <a:t>Students</a:t>
            </a:r>
            <a:r>
              <a:rPr lang="en-CA" sz="2800" dirty="0" smtClean="0"/>
              <a:t>  </a:t>
            </a:r>
            <a:r>
              <a:rPr lang="en-CA" sz="2400" i="1" dirty="0" smtClean="0"/>
              <a:t>M</a:t>
            </a:r>
            <a:r>
              <a:rPr lang="en-CA" sz="2400" dirty="0" smtClean="0"/>
              <a:t> = </a:t>
            </a:r>
            <a:r>
              <a:rPr lang="en-CA" sz="2400" b="1" dirty="0" smtClean="0"/>
              <a:t>2.12</a:t>
            </a:r>
            <a:r>
              <a:rPr lang="en-CA" sz="2400" dirty="0" smtClean="0"/>
              <a:t>, </a:t>
            </a:r>
            <a:r>
              <a:rPr lang="en-CA" sz="2400" i="1" dirty="0" smtClean="0"/>
              <a:t>SD</a:t>
            </a:r>
            <a:r>
              <a:rPr lang="en-CA" sz="2400" dirty="0" smtClean="0"/>
              <a:t> = .99</a:t>
            </a:r>
          </a:p>
          <a:p>
            <a:pPr lvl="1">
              <a:buFont typeface="Arial" pitchFamily="34" charset="0"/>
              <a:buChar char="•"/>
            </a:pPr>
            <a:r>
              <a:rPr lang="en-CA" sz="2400" dirty="0" smtClean="0"/>
              <a:t>e.g., Students were well-prepared to participate in program. </a:t>
            </a:r>
          </a:p>
          <a:p>
            <a:pPr lvl="1">
              <a:buFont typeface="Arial" pitchFamily="34" charset="0"/>
              <a:buChar char="•"/>
            </a:pPr>
            <a:r>
              <a:rPr lang="en-CA" sz="2800" dirty="0" smtClean="0">
                <a:solidFill>
                  <a:srgbClr val="FFFF00"/>
                </a:solidFill>
              </a:rPr>
              <a:t>Funding</a:t>
            </a:r>
            <a:r>
              <a:rPr lang="en-CA" sz="2800" dirty="0" smtClean="0"/>
              <a:t>  </a:t>
            </a:r>
            <a:r>
              <a:rPr lang="en-CA" sz="2400" i="1" dirty="0" smtClean="0"/>
              <a:t>M</a:t>
            </a:r>
            <a:r>
              <a:rPr lang="en-CA" sz="2400" dirty="0" smtClean="0"/>
              <a:t> = </a:t>
            </a:r>
            <a:r>
              <a:rPr lang="en-CA" sz="2400" b="1" dirty="0" smtClean="0"/>
              <a:t>2.89</a:t>
            </a:r>
            <a:r>
              <a:rPr lang="en-CA" sz="2400" dirty="0" smtClean="0"/>
              <a:t>, </a:t>
            </a:r>
            <a:r>
              <a:rPr lang="en-CA" sz="2400" i="1" dirty="0" smtClean="0"/>
              <a:t>SD</a:t>
            </a:r>
            <a:r>
              <a:rPr lang="en-CA" sz="2400" dirty="0" smtClean="0"/>
              <a:t> = .58</a:t>
            </a:r>
          </a:p>
          <a:p>
            <a:pPr lvl="1">
              <a:buFont typeface="Arial" pitchFamily="34" charset="0"/>
              <a:buChar char="•"/>
            </a:pPr>
            <a:r>
              <a:rPr lang="en-CA" sz="2400" dirty="0" smtClean="0"/>
              <a:t>e.g., There were enough resources to deliver the program.</a:t>
            </a:r>
          </a:p>
          <a:p>
            <a:pPr lvl="1">
              <a:buFont typeface="Arial" pitchFamily="34" charset="0"/>
              <a:buChar char="•"/>
            </a:pPr>
            <a:r>
              <a:rPr lang="en-CA" sz="2800" dirty="0" smtClean="0">
                <a:solidFill>
                  <a:srgbClr val="FFFF00"/>
                </a:solidFill>
              </a:rPr>
              <a:t>University</a:t>
            </a:r>
            <a:r>
              <a:rPr lang="en-CA" sz="2800" dirty="0" smtClean="0"/>
              <a:t>  </a:t>
            </a:r>
            <a:r>
              <a:rPr lang="en-CA" sz="2400" i="1" dirty="0" smtClean="0"/>
              <a:t>M</a:t>
            </a:r>
            <a:r>
              <a:rPr lang="en-CA" sz="2400" dirty="0" smtClean="0"/>
              <a:t> = </a:t>
            </a:r>
            <a:r>
              <a:rPr lang="en-CA" sz="2400" b="1" dirty="0" smtClean="0"/>
              <a:t>2.85</a:t>
            </a:r>
            <a:r>
              <a:rPr lang="en-CA" sz="2400" dirty="0" smtClean="0"/>
              <a:t>, </a:t>
            </a:r>
            <a:r>
              <a:rPr lang="en-CA" sz="2400" i="1" dirty="0" smtClean="0"/>
              <a:t>SD</a:t>
            </a:r>
            <a:r>
              <a:rPr lang="en-CA" sz="2400" dirty="0" smtClean="0"/>
              <a:t> = .76</a:t>
            </a:r>
          </a:p>
          <a:p>
            <a:pPr lvl="1">
              <a:buFont typeface="Arial" pitchFamily="34" charset="0"/>
              <a:buChar char="•"/>
            </a:pPr>
            <a:r>
              <a:rPr lang="en-CA" sz="2400" dirty="0" smtClean="0"/>
              <a:t>e.g., There were university policies in place that guided the delivery of the program.</a:t>
            </a:r>
          </a:p>
          <a:p>
            <a:pPr>
              <a:buClr>
                <a:schemeClr val="accent2">
                  <a:lumMod val="50000"/>
                </a:schemeClr>
              </a:buClr>
            </a:pPr>
            <a:endParaRPr lang="en-CA" sz="2400" dirty="0"/>
          </a:p>
        </p:txBody>
      </p:sp>
      <p:sp>
        <p:nvSpPr>
          <p:cNvPr id="5" name="TextBox 4"/>
          <p:cNvSpPr txBox="1"/>
          <p:nvPr/>
        </p:nvSpPr>
        <p:spPr>
          <a:xfrm>
            <a:off x="2339752" y="692696"/>
            <a:ext cx="4464496" cy="646331"/>
          </a:xfrm>
          <a:prstGeom prst="rect">
            <a:avLst/>
          </a:prstGeom>
          <a:noFill/>
        </p:spPr>
        <p:txBody>
          <a:bodyPr wrap="square" rtlCol="0">
            <a:spAutoFit/>
          </a:bodyPr>
          <a:lstStyle/>
          <a:p>
            <a:pPr algn="ctr"/>
            <a:r>
              <a:rPr lang="en-CA" sz="3600" dirty="0" smtClean="0">
                <a:solidFill>
                  <a:schemeClr val="accent3"/>
                </a:solidFill>
                <a:effectLst>
                  <a:outerShdw blurRad="38100" dist="38100" dir="2700000" algn="tl">
                    <a:srgbClr val="000000">
                      <a:alpha val="43137"/>
                    </a:srgbClr>
                  </a:outerShdw>
                </a:effectLst>
                <a:latin typeface="+mj-lt"/>
              </a:rPr>
              <a:t>Survey Results</a:t>
            </a:r>
            <a:endParaRPr lang="en-CA" sz="3600" dirty="0">
              <a:solidFill>
                <a:schemeClr val="accent3"/>
              </a:solidFill>
              <a:effectLst>
                <a:outerShdw blurRad="38100" dist="38100" dir="2700000" algn="tl">
                  <a:srgbClr val="000000">
                    <a:alpha val="43137"/>
                  </a:srgbClr>
                </a:outerShdw>
              </a:effectLst>
              <a:latin typeface="+mj-lt"/>
            </a:endParaRPr>
          </a:p>
        </p:txBody>
      </p:sp>
    </p:spTree>
  </p:cSld>
  <p:clrMapOvr>
    <a:masterClrMapping/>
  </p:clrMapOvr>
  <p:transition spd="med">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879</TotalTime>
  <Words>1729</Words>
  <Application>Microsoft Office PowerPoint</Application>
  <PresentationFormat>On-screen Show (4:3)</PresentationFormat>
  <Paragraphs>195</Paragraphs>
  <Slides>22</Slides>
  <Notes>11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Flow</vt:lpstr>
      <vt:lpstr>PowerPoint Presentation</vt:lpstr>
      <vt:lpstr>Learning Partnerships with  Aboriginal Communities:   The Benefits and Challenges of Indigenous Community-Based Education (ICBE)</vt:lpstr>
      <vt:lpstr>PowerPoint Presentation</vt:lpstr>
      <vt:lpstr>INDIGENOUS COMMUNITIES IN CANADA</vt:lpstr>
      <vt:lpstr>PowerPoint Presentation</vt:lpstr>
      <vt:lpstr>Indigenous Community Based Education (ICBE) </vt:lpstr>
      <vt:lpstr>Our Research</vt:lpstr>
      <vt:lpstr>Method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lpstr>Thank You - Megwetch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Strength of the Heart:  Indigenous Community-Based Education</dc:title>
  <dc:creator>Romy</dc:creator>
  <cp:lastModifiedBy>Owner</cp:lastModifiedBy>
  <cp:revision>104</cp:revision>
  <dcterms:created xsi:type="dcterms:W3CDTF">2010-10-25T03:48:48Z</dcterms:created>
  <dcterms:modified xsi:type="dcterms:W3CDTF">2012-09-23T22:56:01Z</dcterms:modified>
</cp:coreProperties>
</file>